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Playfair Display"/>
      <p:regular r:id="rId71"/>
      <p:bold r:id="rId72"/>
      <p:italic r:id="rId73"/>
      <p:boldItalic r:id="rId74"/>
    </p:embeddedFont>
    <p:embeddedFont>
      <p:font typeface="La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E237B0-1CD4-422F-A8C8-D48061286750}">
  <a:tblStyle styleId="{09E237B0-1CD4-422F-A8C8-D480612867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layfairDisplay-italic.fntdata"/><Relationship Id="rId72" Type="http://schemas.openxmlformats.org/officeDocument/2006/relationships/font" Target="fonts/PlayfairDisplay-bold.fntdata"/><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PlayfairDisplay-boldItalic.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font" Target="fonts/PlayfairDisplay-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e2893620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e2893620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e52c4c3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e52c4c3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cf8cfce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cf8cfce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cf8cfce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cf8cfce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cf8cfce0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cf8cfce0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cf8cfce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cf8cfce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da1b159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da1b15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da1b159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da1b159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a1b159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a1b159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a66c27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a66c27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a66c275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a66c275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d583c49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d583c49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a66c275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a66c275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a66c275e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a66c275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e90c4cbe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e90c4cbe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a66c275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a66c275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cf8cfce0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cf8cfce0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fc4964de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fc4964de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cf8cfce0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cf8cfce0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79a86751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9a86751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a66c275e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a66c275e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a66c275e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a66c275e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d583c4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d583c4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a66c275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a66c275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289362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289362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fc4964d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bfc4964d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fc4964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fc4964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bfc4964d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bfc4964d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bfc4964d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bfc4964d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bfc4964de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bfc4964de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fb1a1d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fb1a1d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e90c4cbe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e90c4cb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be90c4cbe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be90c4cb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d583c49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d583c49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e90c4cbe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e90c4cbe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be90c4cb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be90c4cb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be90c4cb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be90c4cb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da1b159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da1b159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da1b1590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da1b159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da1b159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da1b159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da1b1590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da1b1590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da1b1590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da1b159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79a867512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79a867512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79a867512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79a867512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d583c49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d583c49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79a867512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79a867512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bde6275f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bde6275f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bde6275fe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bde6275fe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da1b159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da1b159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da1b1590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da1b1590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da1b1590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da1b1590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01fc362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01fc362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79a86751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79a86751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79a86751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79a86751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79a867512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79a867512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d583c49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d583c49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79a867512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79a867512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c01fc362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c01fc362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bda1b1590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bda1b1590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be90c4cbe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be90c4cbe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be90c4cbe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be90c4cbe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d583c49d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d583c49d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d583c49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d583c49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cf8cfce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cf8cfce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jpg"/><Relationship Id="rId4" Type="http://schemas.openxmlformats.org/officeDocument/2006/relationships/image" Target="../media/image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jp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jp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jp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611200" y="1840600"/>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FACELESS GAME</a:t>
            </a:r>
            <a:endParaRPr/>
          </a:p>
        </p:txBody>
      </p:sp>
      <p:sp>
        <p:nvSpPr>
          <p:cNvPr id="60" name="Google Shape;60;p13"/>
          <p:cNvSpPr txBox="1"/>
          <p:nvPr/>
        </p:nvSpPr>
        <p:spPr>
          <a:xfrm>
            <a:off x="611200" y="3811875"/>
            <a:ext cx="275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A.A 2020/21</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Prof: Serafino Cicerone</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Software Engineering</a:t>
            </a:r>
            <a:endParaRPr>
              <a:solidFill>
                <a:srgbClr val="FFFFFF"/>
              </a:solidFill>
              <a:latin typeface="Lato"/>
              <a:ea typeface="Lato"/>
              <a:cs typeface="Lato"/>
              <a:sym typeface="Lato"/>
            </a:endParaRPr>
          </a:p>
        </p:txBody>
      </p:sp>
      <p:pic>
        <p:nvPicPr>
          <p:cNvPr id="61" name="Google Shape;61;p13"/>
          <p:cNvPicPr preferRelativeResize="0"/>
          <p:nvPr/>
        </p:nvPicPr>
        <p:blipFill>
          <a:blip r:embed="rId3">
            <a:alphaModFix/>
          </a:blip>
          <a:stretch>
            <a:fillRect/>
          </a:stretch>
        </p:blipFill>
        <p:spPr>
          <a:xfrm>
            <a:off x="3669375" y="436522"/>
            <a:ext cx="1637900" cy="1637875"/>
          </a:xfrm>
          <a:prstGeom prst="rect">
            <a:avLst/>
          </a:prstGeom>
          <a:noFill/>
          <a:ln>
            <a:noFill/>
          </a:ln>
        </p:spPr>
      </p:pic>
      <p:sp>
        <p:nvSpPr>
          <p:cNvPr id="62" name="Google Shape;62;p13"/>
          <p:cNvSpPr txBox="1"/>
          <p:nvPr/>
        </p:nvSpPr>
        <p:spPr>
          <a:xfrm>
            <a:off x="6856775" y="3704175"/>
            <a:ext cx="194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Cristina Giannone</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Marco Cianca</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Simone Tacconi</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Andrei Balaban Iulan</a:t>
            </a:r>
            <a:endParaRPr>
              <a:solidFill>
                <a:srgbClr val="FFFFFF"/>
              </a:solidFill>
              <a:latin typeface="Lato"/>
              <a:ea typeface="Lato"/>
              <a:cs typeface="Lato"/>
              <a:sym typeface="Lato"/>
            </a:endParaRPr>
          </a:p>
        </p:txBody>
      </p:sp>
      <p:sp>
        <p:nvSpPr>
          <p:cNvPr id="63" name="Google Shape;63;p13"/>
          <p:cNvSpPr/>
          <p:nvPr/>
        </p:nvSpPr>
        <p:spPr>
          <a:xfrm>
            <a:off x="0" y="4910675"/>
            <a:ext cx="9144000" cy="19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311700" y="399625"/>
            <a:ext cx="45693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Elaborati</a:t>
            </a:r>
            <a:r>
              <a:rPr lang="en-GB" sz="2500"/>
              <a:t> dell’Ideazione</a:t>
            </a:r>
            <a:endParaRPr sz="2500"/>
          </a:p>
          <a:p>
            <a:pPr indent="-387350" lvl="0" marL="914400" rtl="0" algn="l">
              <a:spcBef>
                <a:spcPts val="0"/>
              </a:spcBef>
              <a:spcAft>
                <a:spcPts val="0"/>
              </a:spcAft>
              <a:buSzPts val="2500"/>
              <a:buChar char="➢"/>
            </a:pPr>
            <a:r>
              <a:rPr lang="en-GB" sz="2500"/>
              <a:t>Documento di Visione</a:t>
            </a:r>
            <a:endParaRPr sz="2500"/>
          </a:p>
        </p:txBody>
      </p:sp>
      <p:sp>
        <p:nvSpPr>
          <p:cNvPr id="243" name="Google Shape;243;p22"/>
          <p:cNvSpPr txBox="1"/>
          <p:nvPr>
            <p:ph idx="1" type="body"/>
          </p:nvPr>
        </p:nvSpPr>
        <p:spPr>
          <a:xfrm>
            <a:off x="278775" y="1440925"/>
            <a:ext cx="4293300" cy="3525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GB" sz="1600"/>
              <a:t>Documento sintetico che riassume brevemente le idee chiave del nostro progetto.</a:t>
            </a:r>
            <a:endParaRPr sz="1600"/>
          </a:p>
          <a:p>
            <a:pPr indent="0" lvl="0" marL="0" rtl="0" algn="l">
              <a:lnSpc>
                <a:spcPct val="95000"/>
              </a:lnSpc>
              <a:spcBef>
                <a:spcPts val="1200"/>
              </a:spcBef>
              <a:spcAft>
                <a:spcPts val="0"/>
              </a:spcAft>
              <a:buNone/>
            </a:pPr>
            <a:r>
              <a:rPr lang="en-GB" sz="1600"/>
              <a:t>Spiega:</a:t>
            </a:r>
            <a:endParaRPr sz="1600"/>
          </a:p>
          <a:p>
            <a:pPr indent="-330200" lvl="0" marL="457200" rtl="0" algn="l">
              <a:lnSpc>
                <a:spcPct val="95000"/>
              </a:lnSpc>
              <a:spcBef>
                <a:spcPts val="1200"/>
              </a:spcBef>
              <a:spcAft>
                <a:spcPts val="0"/>
              </a:spcAft>
              <a:buSzPts val="1600"/>
              <a:buChar char="●"/>
            </a:pPr>
            <a:r>
              <a:rPr lang="en-GB" sz="1600"/>
              <a:t>Che cosa è il nostro </a:t>
            </a:r>
            <a:r>
              <a:rPr lang="en-GB" sz="1600"/>
              <a:t>progetto</a:t>
            </a:r>
            <a:endParaRPr sz="1600"/>
          </a:p>
          <a:p>
            <a:pPr indent="-330200" lvl="0" marL="457200" rtl="0" algn="l">
              <a:lnSpc>
                <a:spcPct val="95000"/>
              </a:lnSpc>
              <a:spcBef>
                <a:spcPts val="0"/>
              </a:spcBef>
              <a:spcAft>
                <a:spcPts val="0"/>
              </a:spcAft>
              <a:buSzPts val="1600"/>
              <a:buChar char="●"/>
            </a:pPr>
            <a:r>
              <a:rPr lang="en-GB" sz="1600"/>
              <a:t>I problemi esistenti</a:t>
            </a:r>
            <a:endParaRPr sz="1600"/>
          </a:p>
          <a:p>
            <a:pPr indent="-330200" lvl="0" marL="457200" rtl="0" algn="l">
              <a:lnSpc>
                <a:spcPct val="95000"/>
              </a:lnSpc>
              <a:spcBef>
                <a:spcPts val="0"/>
              </a:spcBef>
              <a:spcAft>
                <a:spcPts val="0"/>
              </a:spcAft>
              <a:buSzPts val="1600"/>
              <a:buChar char="●"/>
            </a:pPr>
            <a:r>
              <a:rPr lang="en-GB" sz="1600"/>
              <a:t>Come il nostro sistema risolve questi problemi</a:t>
            </a:r>
            <a:endParaRPr sz="1600"/>
          </a:p>
          <a:p>
            <a:pPr indent="-330200" lvl="0" marL="457200" rtl="0" algn="l">
              <a:lnSpc>
                <a:spcPct val="95000"/>
              </a:lnSpc>
              <a:spcBef>
                <a:spcPts val="0"/>
              </a:spcBef>
              <a:spcAft>
                <a:spcPts val="0"/>
              </a:spcAft>
              <a:buSzPts val="1600"/>
              <a:buChar char="●"/>
            </a:pPr>
            <a:r>
              <a:rPr lang="en-GB" sz="1600"/>
              <a:t>Studio Economico</a:t>
            </a:r>
            <a:endParaRPr sz="1600"/>
          </a:p>
          <a:p>
            <a:pPr indent="0" lvl="0" marL="0" rtl="0" algn="l">
              <a:lnSpc>
                <a:spcPct val="95000"/>
              </a:lnSpc>
              <a:spcBef>
                <a:spcPts val="1200"/>
              </a:spcBef>
              <a:spcAft>
                <a:spcPts val="1200"/>
              </a:spcAft>
              <a:buNone/>
            </a:pPr>
            <a:r>
              <a:rPr lang="en-GB" sz="1600"/>
              <a:t>Utile per ai nuovi membri per capire velocemente di che cosa si tratta</a:t>
            </a:r>
            <a:endParaRPr sz="1600"/>
          </a:p>
        </p:txBody>
      </p:sp>
      <p:graphicFrame>
        <p:nvGraphicFramePr>
          <p:cNvPr id="244" name="Google Shape;244;p22"/>
          <p:cNvGraphicFramePr/>
          <p:nvPr/>
        </p:nvGraphicFramePr>
        <p:xfrm>
          <a:off x="4774275" y="536610"/>
          <a:ext cx="3000000" cy="3000000"/>
        </p:xfrm>
        <a:graphic>
          <a:graphicData uri="http://schemas.openxmlformats.org/drawingml/2006/table">
            <a:tbl>
              <a:tblPr>
                <a:noFill/>
                <a:tableStyleId>{09E237B0-1CD4-422F-A8C8-D48061286750}</a:tableStyleId>
              </a:tblPr>
              <a:tblGrid>
                <a:gridCol w="1840475"/>
                <a:gridCol w="2230200"/>
              </a:tblGrid>
              <a:tr h="374250">
                <a:tc>
                  <a:txBody>
                    <a:bodyPr/>
                    <a:lstStyle/>
                    <a:p>
                      <a:pPr indent="0" lvl="0" marL="0" rtl="0" algn="ctr">
                        <a:lnSpc>
                          <a:spcPct val="100000"/>
                        </a:lnSpc>
                        <a:spcBef>
                          <a:spcPts val="0"/>
                        </a:spcBef>
                        <a:spcAft>
                          <a:spcPts val="1200"/>
                        </a:spcAft>
                        <a:buNone/>
                      </a:pPr>
                      <a:r>
                        <a:rPr b="1" i="1" lang="en-GB" sz="1200">
                          <a:solidFill>
                            <a:schemeClr val="dk1"/>
                          </a:solidFill>
                          <a:latin typeface="Lato"/>
                          <a:ea typeface="Lato"/>
                          <a:cs typeface="Lato"/>
                          <a:sym typeface="Lato"/>
                        </a:rPr>
                        <a:t>Problema</a:t>
                      </a:r>
                      <a:endParaRPr b="1" i="1" sz="1200">
                        <a:solidFill>
                          <a:schemeClr val="dk1"/>
                        </a:solidFill>
                        <a:latin typeface="Lato"/>
                        <a:ea typeface="Lato"/>
                        <a:cs typeface="Lato"/>
                        <a:sym typeface="Lato"/>
                      </a:endParaRPr>
                    </a:p>
                  </a:txBody>
                  <a:tcPr marT="91425" marB="91425" marR="91425" marL="91425" anchor="ctr"/>
                </a:tc>
                <a:tc>
                  <a:txBody>
                    <a:bodyPr/>
                    <a:lstStyle/>
                    <a:p>
                      <a:pPr indent="0" lvl="0" marL="0" rtl="0" algn="ctr">
                        <a:lnSpc>
                          <a:spcPct val="100000"/>
                        </a:lnSpc>
                        <a:spcBef>
                          <a:spcPts val="0"/>
                        </a:spcBef>
                        <a:spcAft>
                          <a:spcPts val="0"/>
                        </a:spcAft>
                        <a:buNone/>
                      </a:pPr>
                      <a:r>
                        <a:rPr b="1" i="1" lang="en-GB" sz="1200">
                          <a:solidFill>
                            <a:srgbClr val="38761D"/>
                          </a:solidFill>
                          <a:latin typeface="Lato"/>
                          <a:ea typeface="Lato"/>
                          <a:cs typeface="Lato"/>
                          <a:sym typeface="Lato"/>
                        </a:rPr>
                        <a:t>Soluzione</a:t>
                      </a:r>
                      <a:endParaRPr b="1" i="1" sz="1200">
                        <a:solidFill>
                          <a:srgbClr val="38761D"/>
                        </a:solidFill>
                        <a:latin typeface="Lato"/>
                        <a:ea typeface="Lato"/>
                        <a:cs typeface="Lato"/>
                        <a:sym typeface="Lato"/>
                      </a:endParaRPr>
                    </a:p>
                  </a:txBody>
                  <a:tcPr marT="91425" marB="91425" marR="91425" marL="91425" anchor="ctr"/>
                </a:tc>
              </a:tr>
              <a:tr h="526625">
                <a:tc>
                  <a:txBody>
                    <a:bodyPr/>
                    <a:lstStyle/>
                    <a:p>
                      <a:pPr indent="0" lvl="0" marL="0" rtl="0" algn="ctr">
                        <a:lnSpc>
                          <a:spcPct val="100000"/>
                        </a:lnSpc>
                        <a:spcBef>
                          <a:spcPts val="0"/>
                        </a:spcBef>
                        <a:spcAft>
                          <a:spcPts val="0"/>
                        </a:spcAft>
                        <a:buNone/>
                      </a:pPr>
                      <a:r>
                        <a:rPr lang="en-GB" sz="1200">
                          <a:solidFill>
                            <a:schemeClr val="dk1"/>
                          </a:solidFill>
                        </a:rPr>
                        <a:t>Fare mosse sbagliate e non accorgersene</a:t>
                      </a:r>
                      <a:endParaRPr sz="1200">
                        <a:solidFill>
                          <a:schemeClr val="dk1"/>
                        </a:solidFill>
                      </a:endParaRPr>
                    </a:p>
                  </a:txBody>
                  <a:tcPr marT="91425" marB="91425" marR="91425" marL="91425" anchor="ctr"/>
                </a:tc>
                <a:tc>
                  <a:txBody>
                    <a:bodyPr/>
                    <a:lstStyle/>
                    <a:p>
                      <a:pPr indent="0" lvl="0" marL="0" rtl="0" algn="ctr">
                        <a:lnSpc>
                          <a:spcPct val="100000"/>
                        </a:lnSpc>
                        <a:spcBef>
                          <a:spcPts val="0"/>
                        </a:spcBef>
                        <a:spcAft>
                          <a:spcPts val="0"/>
                        </a:spcAft>
                        <a:buNone/>
                      </a:pPr>
                      <a:r>
                        <a:rPr lang="en-GB" sz="1200">
                          <a:solidFill>
                            <a:srgbClr val="38761D"/>
                          </a:solidFill>
                        </a:rPr>
                        <a:t>Il sistema segnala eventuali errori</a:t>
                      </a:r>
                      <a:endParaRPr sz="1200">
                        <a:solidFill>
                          <a:srgbClr val="38761D"/>
                        </a:solidFill>
                      </a:endParaRPr>
                    </a:p>
                  </a:txBody>
                  <a:tcPr marT="91425" marB="91425" marR="91425" marL="91425" anchor="ctr"/>
                </a:tc>
              </a:tr>
              <a:tr h="877725">
                <a:tc>
                  <a:txBody>
                    <a:bodyPr/>
                    <a:lstStyle/>
                    <a:p>
                      <a:pPr indent="0" lvl="0" marL="0" rtl="0" algn="ctr">
                        <a:lnSpc>
                          <a:spcPct val="100000"/>
                        </a:lnSpc>
                        <a:spcBef>
                          <a:spcPts val="0"/>
                        </a:spcBef>
                        <a:spcAft>
                          <a:spcPts val="0"/>
                        </a:spcAft>
                        <a:buNone/>
                      </a:pPr>
                      <a:r>
                        <a:rPr lang="en-GB" sz="1200">
                          <a:solidFill>
                            <a:schemeClr val="dk1"/>
                          </a:solidFill>
                        </a:rPr>
                        <a:t>Tempi lunghi per preparare la plancia per giocare, e per mettere tutto a posto</a:t>
                      </a:r>
                      <a:endParaRPr sz="1200">
                        <a:solidFill>
                          <a:schemeClr val="dk1"/>
                        </a:solidFill>
                      </a:endParaRPr>
                    </a:p>
                  </a:txBody>
                  <a:tcPr marT="91425" marB="91425" marR="91425" marL="91425" anchor="ctr"/>
                </a:tc>
                <a:tc>
                  <a:txBody>
                    <a:bodyPr/>
                    <a:lstStyle/>
                    <a:p>
                      <a:pPr indent="0" lvl="0" marL="0" rtl="0" algn="ctr">
                        <a:lnSpc>
                          <a:spcPct val="100000"/>
                        </a:lnSpc>
                        <a:spcBef>
                          <a:spcPts val="0"/>
                        </a:spcBef>
                        <a:spcAft>
                          <a:spcPts val="0"/>
                        </a:spcAft>
                        <a:buNone/>
                      </a:pPr>
                      <a:r>
                        <a:rPr lang="en-GB" sz="1200">
                          <a:solidFill>
                            <a:srgbClr val="38761D"/>
                          </a:solidFill>
                        </a:rPr>
                        <a:t>Tutto il lavoro è automatizzato e molto veloce</a:t>
                      </a:r>
                      <a:endParaRPr sz="1200">
                        <a:solidFill>
                          <a:srgbClr val="38761D"/>
                        </a:solidFill>
                      </a:endParaRPr>
                    </a:p>
                  </a:txBody>
                  <a:tcPr marT="91425" marB="91425" marR="91425" marL="91425" anchor="ctr"/>
                </a:tc>
              </a:tr>
              <a:tr h="877725">
                <a:tc>
                  <a:txBody>
                    <a:bodyPr/>
                    <a:lstStyle/>
                    <a:p>
                      <a:pPr indent="0" lvl="0" marL="0" rtl="0" algn="ctr">
                        <a:lnSpc>
                          <a:spcPct val="100000"/>
                        </a:lnSpc>
                        <a:spcBef>
                          <a:spcPts val="0"/>
                        </a:spcBef>
                        <a:spcAft>
                          <a:spcPts val="0"/>
                        </a:spcAft>
                        <a:buNone/>
                      </a:pPr>
                      <a:r>
                        <a:rPr lang="en-GB" sz="1200">
                          <a:solidFill>
                            <a:schemeClr val="dk1"/>
                          </a:solidFill>
                        </a:rPr>
                        <a:t>Difficoltà ad incontrarsi vis-a-vis per giocare (Codiv-19)</a:t>
                      </a:r>
                      <a:endParaRPr sz="1200">
                        <a:solidFill>
                          <a:schemeClr val="dk1"/>
                        </a:solidFill>
                      </a:endParaRPr>
                    </a:p>
                  </a:txBody>
                  <a:tcPr marT="91425" marB="91425" marR="91425" marL="91425" anchor="ctr"/>
                </a:tc>
                <a:tc>
                  <a:txBody>
                    <a:bodyPr/>
                    <a:lstStyle/>
                    <a:p>
                      <a:pPr indent="0" lvl="0" marL="0" rtl="0" algn="ctr">
                        <a:lnSpc>
                          <a:spcPct val="100000"/>
                        </a:lnSpc>
                        <a:spcBef>
                          <a:spcPts val="0"/>
                        </a:spcBef>
                        <a:spcAft>
                          <a:spcPts val="0"/>
                        </a:spcAft>
                        <a:buNone/>
                      </a:pPr>
                      <a:r>
                        <a:rPr lang="en-GB" sz="1200">
                          <a:solidFill>
                            <a:srgbClr val="38761D"/>
                          </a:solidFill>
                        </a:rPr>
                        <a:t>Data la sua natura online, può essere giocato senza contatto fisico, anche da persone molto distanti</a:t>
                      </a:r>
                      <a:endParaRPr sz="1200">
                        <a:solidFill>
                          <a:srgbClr val="38761D"/>
                        </a:solidFill>
                      </a:endParaRPr>
                    </a:p>
                  </a:txBody>
                  <a:tcPr marT="91425" marB="91425" marR="91425" marL="91425" anchor="ctr"/>
                </a:tc>
              </a:tr>
              <a:tr h="354225">
                <a:tc>
                  <a:txBody>
                    <a:bodyPr/>
                    <a:lstStyle/>
                    <a:p>
                      <a:pPr indent="0" lvl="0" marL="0" rtl="0" algn="ctr">
                        <a:lnSpc>
                          <a:spcPct val="100000"/>
                        </a:lnSpc>
                        <a:spcBef>
                          <a:spcPts val="0"/>
                        </a:spcBef>
                        <a:spcAft>
                          <a:spcPts val="0"/>
                        </a:spcAft>
                        <a:buNone/>
                      </a:pPr>
                      <a:r>
                        <a:rPr lang="en-GB" sz="1200">
                          <a:solidFill>
                            <a:schemeClr val="dk1"/>
                          </a:solidFill>
                        </a:rPr>
                        <a:t>Perdita di pezzi</a:t>
                      </a:r>
                      <a:endParaRPr sz="1200">
                        <a:solidFill>
                          <a:schemeClr val="dk1"/>
                        </a:solidFill>
                      </a:endParaRPr>
                    </a:p>
                  </a:txBody>
                  <a:tcPr marT="91425" marB="91425" marR="91425" marL="91425" anchor="ctr"/>
                </a:tc>
                <a:tc>
                  <a:txBody>
                    <a:bodyPr/>
                    <a:lstStyle/>
                    <a:p>
                      <a:pPr indent="0" lvl="0" marL="0" rtl="0" algn="ctr">
                        <a:lnSpc>
                          <a:spcPct val="100000"/>
                        </a:lnSpc>
                        <a:spcBef>
                          <a:spcPts val="0"/>
                        </a:spcBef>
                        <a:spcAft>
                          <a:spcPts val="0"/>
                        </a:spcAft>
                        <a:buNone/>
                      </a:pPr>
                      <a:r>
                        <a:rPr lang="en-GB" sz="1200">
                          <a:solidFill>
                            <a:srgbClr val="38761D"/>
                          </a:solidFill>
                        </a:rPr>
                        <a:t>Non è possibile perdere pezzi</a:t>
                      </a:r>
                      <a:endParaRPr sz="1200">
                        <a:solidFill>
                          <a:srgbClr val="38761D"/>
                        </a:solidFill>
                      </a:endParaRPr>
                    </a:p>
                  </a:txBody>
                  <a:tcPr marT="91425" marB="91425" marR="91425" marL="91425" anchor="ctr"/>
                </a:tc>
              </a:tr>
              <a:tr h="763500">
                <a:tc>
                  <a:txBody>
                    <a:bodyPr/>
                    <a:lstStyle/>
                    <a:p>
                      <a:pPr indent="0" lvl="0" marL="0" rtl="0" algn="ctr">
                        <a:lnSpc>
                          <a:spcPct val="100000"/>
                        </a:lnSpc>
                        <a:spcBef>
                          <a:spcPts val="0"/>
                        </a:spcBef>
                        <a:spcAft>
                          <a:spcPts val="0"/>
                        </a:spcAft>
                        <a:buNone/>
                      </a:pPr>
                      <a:r>
                        <a:rPr lang="en-GB" sz="1200">
                          <a:solidFill>
                            <a:schemeClr val="dk1"/>
                          </a:solidFill>
                        </a:rPr>
                        <a:t>Comprare espansioni</a:t>
                      </a:r>
                      <a:endParaRPr sz="1200">
                        <a:solidFill>
                          <a:schemeClr val="dk1"/>
                        </a:solidFill>
                      </a:endParaRPr>
                    </a:p>
                  </a:txBody>
                  <a:tcPr marT="91425" marB="91425" marR="91425" marL="91425" anchor="ctr"/>
                </a:tc>
                <a:tc>
                  <a:txBody>
                    <a:bodyPr/>
                    <a:lstStyle/>
                    <a:p>
                      <a:pPr indent="0" lvl="0" marL="0" rtl="0" algn="ctr">
                        <a:lnSpc>
                          <a:spcPct val="100000"/>
                        </a:lnSpc>
                        <a:spcBef>
                          <a:spcPts val="0"/>
                        </a:spcBef>
                        <a:spcAft>
                          <a:spcPts val="0"/>
                        </a:spcAft>
                        <a:buNone/>
                      </a:pPr>
                      <a:r>
                        <a:rPr lang="en-GB" sz="1200">
                          <a:solidFill>
                            <a:srgbClr val="38761D"/>
                          </a:solidFill>
                        </a:rPr>
                        <a:t>Possibilità di provare espansioni anche senza comprarle</a:t>
                      </a:r>
                      <a:endParaRPr sz="1200">
                        <a:solidFill>
                          <a:srgbClr val="38761D"/>
                        </a:solidFill>
                      </a:endParaRPr>
                    </a:p>
                  </a:txBody>
                  <a:tcPr marT="91425" marB="91425" marR="91425" marL="91425" anchor="ctr"/>
                </a:tc>
              </a:tr>
            </a:tbl>
          </a:graphicData>
        </a:graphic>
      </p:graphicFrame>
      <p:grpSp>
        <p:nvGrpSpPr>
          <p:cNvPr id="245" name="Google Shape;245;p22"/>
          <p:cNvGrpSpPr/>
          <p:nvPr/>
        </p:nvGrpSpPr>
        <p:grpSpPr>
          <a:xfrm>
            <a:off x="-281387" y="4681250"/>
            <a:ext cx="9706782" cy="323100"/>
            <a:chOff x="-281387" y="4681250"/>
            <a:chExt cx="9706782" cy="323100"/>
          </a:xfrm>
        </p:grpSpPr>
        <p:sp>
          <p:nvSpPr>
            <p:cNvPr id="246" name="Google Shape;246;p22"/>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253" name="Google Shape;253;p2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254" name="Google Shape;254;p2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255" name="Google Shape;255;p2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256" name="Google Shape;256;p2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257" name="Google Shape;257;p2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258" name="Google Shape;258;p22"/>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311700" y="399625"/>
            <a:ext cx="39891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Elaborati </a:t>
            </a:r>
            <a:r>
              <a:rPr lang="en-GB" sz="2500"/>
              <a:t>dell’Ideazione</a:t>
            </a:r>
            <a:endParaRPr sz="2500"/>
          </a:p>
          <a:p>
            <a:pPr indent="-387350" lvl="0" marL="914400" rtl="0" algn="l">
              <a:spcBef>
                <a:spcPts val="0"/>
              </a:spcBef>
              <a:spcAft>
                <a:spcPts val="0"/>
              </a:spcAft>
              <a:buSzPts val="2500"/>
              <a:buChar char="➢"/>
            </a:pPr>
            <a:r>
              <a:rPr lang="en-GB" sz="2500"/>
              <a:t>Casi d’uso</a:t>
            </a:r>
            <a:endParaRPr sz="2500"/>
          </a:p>
        </p:txBody>
      </p:sp>
      <p:sp>
        <p:nvSpPr>
          <p:cNvPr id="265" name="Google Shape;265;p23"/>
          <p:cNvSpPr txBox="1"/>
          <p:nvPr>
            <p:ph idx="1" type="body"/>
          </p:nvPr>
        </p:nvSpPr>
        <p:spPr>
          <a:xfrm>
            <a:off x="165475" y="1588525"/>
            <a:ext cx="4577400" cy="3214500"/>
          </a:xfrm>
          <a:prstGeom prst="rect">
            <a:avLst/>
          </a:prstGeom>
        </p:spPr>
        <p:txBody>
          <a:bodyPr anchorCtr="0" anchor="t" bIns="91425" lIns="91425" spcFirstLastPara="1" rIns="91425" wrap="square" tIns="91425">
            <a:normAutofit/>
          </a:bodyPr>
          <a:lstStyle/>
          <a:p>
            <a:pPr indent="0" lvl="0" marL="457200" rtl="0" algn="l">
              <a:lnSpc>
                <a:spcPct val="95000"/>
              </a:lnSpc>
              <a:spcBef>
                <a:spcPts val="0"/>
              </a:spcBef>
              <a:spcAft>
                <a:spcPts val="0"/>
              </a:spcAft>
              <a:buNone/>
            </a:pPr>
            <a:r>
              <a:rPr lang="en-GB" sz="1700"/>
              <a:t>I casi d’uso sono delle storie scritte usate per scoprire i requisiti. Spostano il focus su “</a:t>
            </a:r>
            <a:r>
              <a:rPr b="1" lang="en-GB" sz="1700"/>
              <a:t>cosa deve fare l’utente finale</a:t>
            </a:r>
            <a:r>
              <a:rPr lang="en-GB" sz="1700"/>
              <a:t>” invece che su “cosa deve fare il sistema”.</a:t>
            </a:r>
            <a:endParaRPr sz="1700"/>
          </a:p>
          <a:p>
            <a:pPr indent="0" lvl="0" marL="457200" rtl="0" algn="l">
              <a:lnSpc>
                <a:spcPct val="95000"/>
              </a:lnSpc>
              <a:spcBef>
                <a:spcPts val="1200"/>
              </a:spcBef>
              <a:spcAft>
                <a:spcPts val="0"/>
              </a:spcAft>
              <a:buNone/>
            </a:pPr>
            <a:r>
              <a:rPr lang="en-GB" sz="1700"/>
              <a:t>Servono per:</a:t>
            </a:r>
            <a:endParaRPr sz="1700"/>
          </a:p>
          <a:p>
            <a:pPr indent="-336550" lvl="0" marL="457200" rtl="0" algn="l">
              <a:lnSpc>
                <a:spcPct val="95000"/>
              </a:lnSpc>
              <a:spcBef>
                <a:spcPts val="1200"/>
              </a:spcBef>
              <a:spcAft>
                <a:spcPts val="0"/>
              </a:spcAft>
              <a:buSzPts val="1700"/>
              <a:buChar char="●"/>
            </a:pPr>
            <a:r>
              <a:rPr lang="en-GB" sz="1700"/>
              <a:t>Capire i requisiti funzionali</a:t>
            </a:r>
            <a:endParaRPr sz="1700"/>
          </a:p>
          <a:p>
            <a:pPr indent="-336550" lvl="0" marL="457200" rtl="0" algn="l">
              <a:lnSpc>
                <a:spcPct val="95000"/>
              </a:lnSpc>
              <a:spcBef>
                <a:spcPts val="0"/>
              </a:spcBef>
              <a:spcAft>
                <a:spcPts val="0"/>
              </a:spcAft>
              <a:buSzPts val="1700"/>
              <a:buChar char="●"/>
            </a:pPr>
            <a:r>
              <a:rPr lang="en-GB" sz="1700"/>
              <a:t>Facilitare l’interazione con il cliente, dando la possibilità a questo di partecipare alla stesura dei casi d’uso</a:t>
            </a:r>
            <a:endParaRPr sz="1700"/>
          </a:p>
        </p:txBody>
      </p:sp>
      <p:sp>
        <p:nvSpPr>
          <p:cNvPr id="266" name="Google Shape;266;p23"/>
          <p:cNvSpPr txBox="1"/>
          <p:nvPr>
            <p:ph idx="1" type="body"/>
          </p:nvPr>
        </p:nvSpPr>
        <p:spPr>
          <a:xfrm>
            <a:off x="5255275" y="563400"/>
            <a:ext cx="3568800" cy="40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Alcuni dei nostri casi d’uso:</a:t>
            </a:r>
            <a:endParaRPr sz="1700"/>
          </a:p>
          <a:p>
            <a:pPr indent="-336550" lvl="0" marL="457200" rtl="0" algn="l">
              <a:spcBef>
                <a:spcPts val="1200"/>
              </a:spcBef>
              <a:spcAft>
                <a:spcPts val="0"/>
              </a:spcAft>
              <a:buSzPts val="1700"/>
              <a:buChar char="●"/>
            </a:pPr>
            <a:r>
              <a:rPr lang="en-GB" sz="1700"/>
              <a:t>IMPOSTARE LA PARTITA</a:t>
            </a:r>
            <a:endParaRPr sz="1700"/>
          </a:p>
          <a:p>
            <a:pPr indent="-336550" lvl="0" marL="457200" rtl="0" algn="l">
              <a:spcBef>
                <a:spcPts val="0"/>
              </a:spcBef>
              <a:spcAft>
                <a:spcPts val="0"/>
              </a:spcAft>
              <a:buSzPts val="1700"/>
              <a:buChar char="●"/>
            </a:pPr>
            <a:r>
              <a:rPr lang="en-GB" sz="1700"/>
              <a:t>GIOCARE UN TURNO</a:t>
            </a:r>
            <a:endParaRPr sz="1700"/>
          </a:p>
          <a:p>
            <a:pPr indent="-336550" lvl="0" marL="457200" rtl="0" algn="l">
              <a:spcBef>
                <a:spcPts val="0"/>
              </a:spcBef>
              <a:spcAft>
                <a:spcPts val="0"/>
              </a:spcAft>
              <a:buSzPts val="1700"/>
              <a:buChar char="●"/>
            </a:pPr>
            <a:r>
              <a:rPr lang="en-GB" sz="1700"/>
              <a:t>Login</a:t>
            </a:r>
            <a:endParaRPr sz="1700"/>
          </a:p>
          <a:p>
            <a:pPr indent="-336550" lvl="0" marL="457200" rtl="0" algn="l">
              <a:spcBef>
                <a:spcPts val="0"/>
              </a:spcBef>
              <a:spcAft>
                <a:spcPts val="0"/>
              </a:spcAft>
              <a:buSzPts val="1700"/>
              <a:buChar char="●"/>
            </a:pPr>
            <a:r>
              <a:rPr lang="en-GB" sz="1700"/>
              <a:t>Logout</a:t>
            </a:r>
            <a:endParaRPr sz="1700"/>
          </a:p>
          <a:p>
            <a:pPr indent="-336550" lvl="0" marL="457200" rtl="0" algn="l">
              <a:spcBef>
                <a:spcPts val="0"/>
              </a:spcBef>
              <a:spcAft>
                <a:spcPts val="0"/>
              </a:spcAft>
              <a:buSzPts val="1700"/>
              <a:buChar char="●"/>
            </a:pPr>
            <a:r>
              <a:rPr lang="en-GB" sz="1700"/>
              <a:t>Arrendersi</a:t>
            </a:r>
            <a:endParaRPr sz="1700"/>
          </a:p>
          <a:p>
            <a:pPr indent="-336550" lvl="0" marL="457200" rtl="0" algn="l">
              <a:spcBef>
                <a:spcPts val="0"/>
              </a:spcBef>
              <a:spcAft>
                <a:spcPts val="0"/>
              </a:spcAft>
              <a:buSzPts val="1700"/>
              <a:buChar char="●"/>
            </a:pPr>
            <a:r>
              <a:rPr lang="en-GB" sz="1700"/>
              <a:t>Abbandonare una partita</a:t>
            </a:r>
            <a:endParaRPr sz="1700"/>
          </a:p>
          <a:p>
            <a:pPr indent="-336550" lvl="0" marL="457200" rtl="0" algn="l">
              <a:spcBef>
                <a:spcPts val="0"/>
              </a:spcBef>
              <a:spcAft>
                <a:spcPts val="0"/>
              </a:spcAft>
              <a:buSzPts val="1700"/>
              <a:buChar char="●"/>
            </a:pPr>
            <a:r>
              <a:rPr lang="en-GB" sz="1700"/>
              <a:t>Vedi Profilo</a:t>
            </a:r>
            <a:endParaRPr sz="1700"/>
          </a:p>
          <a:p>
            <a:pPr indent="-336550" lvl="0" marL="457200" rtl="0" algn="l">
              <a:spcBef>
                <a:spcPts val="0"/>
              </a:spcBef>
              <a:spcAft>
                <a:spcPts val="0"/>
              </a:spcAft>
              <a:buSzPts val="1700"/>
              <a:buChar char="●"/>
            </a:pPr>
            <a:r>
              <a:rPr lang="en-GB" sz="1700"/>
              <a:t>Comprare Espansione</a:t>
            </a:r>
            <a:endParaRPr sz="1700"/>
          </a:p>
          <a:p>
            <a:pPr indent="-336550" lvl="0" marL="457200" rtl="0" algn="l">
              <a:spcBef>
                <a:spcPts val="0"/>
              </a:spcBef>
              <a:spcAft>
                <a:spcPts val="0"/>
              </a:spcAft>
              <a:buSzPts val="1700"/>
              <a:buChar char="●"/>
            </a:pPr>
            <a:r>
              <a:rPr lang="en-GB" sz="1700"/>
              <a:t>Chattare</a:t>
            </a:r>
            <a:endParaRPr sz="1700"/>
          </a:p>
        </p:txBody>
      </p:sp>
      <p:grpSp>
        <p:nvGrpSpPr>
          <p:cNvPr id="267" name="Google Shape;267;p23"/>
          <p:cNvGrpSpPr/>
          <p:nvPr/>
        </p:nvGrpSpPr>
        <p:grpSpPr>
          <a:xfrm>
            <a:off x="-281387" y="4681250"/>
            <a:ext cx="9706782" cy="323100"/>
            <a:chOff x="-281387" y="4681250"/>
            <a:chExt cx="9706782" cy="323100"/>
          </a:xfrm>
        </p:grpSpPr>
        <p:sp>
          <p:nvSpPr>
            <p:cNvPr id="268" name="Google Shape;268;p23"/>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275" name="Google Shape;275;p2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276" name="Google Shape;276;p2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277" name="Google Shape;277;p2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278" name="Google Shape;278;p2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279" name="Google Shape;279;p2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280" name="Google Shape;280;p23"/>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311700" y="399625"/>
            <a:ext cx="85206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Elaborati dell’Ideazione</a:t>
            </a:r>
            <a:endParaRPr sz="2500"/>
          </a:p>
          <a:p>
            <a:pPr indent="-387350" lvl="0" marL="914400" rtl="0" algn="l">
              <a:spcBef>
                <a:spcPts val="0"/>
              </a:spcBef>
              <a:spcAft>
                <a:spcPts val="0"/>
              </a:spcAft>
              <a:buSzPts val="2500"/>
              <a:buChar char="➢"/>
            </a:pPr>
            <a:r>
              <a:rPr lang="en-GB" sz="2500"/>
              <a:t>Specifiche Supplementari</a:t>
            </a:r>
            <a:endParaRPr sz="2500"/>
          </a:p>
        </p:txBody>
      </p:sp>
      <p:sp>
        <p:nvSpPr>
          <p:cNvPr id="287" name="Google Shape;287;p24"/>
          <p:cNvSpPr txBox="1"/>
          <p:nvPr>
            <p:ph idx="1" type="body"/>
          </p:nvPr>
        </p:nvSpPr>
        <p:spPr>
          <a:xfrm>
            <a:off x="243950" y="1484100"/>
            <a:ext cx="8660400" cy="1230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sz="1600"/>
              <a:t>Documento che tratta le specifiche da rispettare che non sono funzionali, oppure che sono funzionali ma non sono esprimibili come casi d’uso.</a:t>
            </a:r>
            <a:endParaRPr sz="1600"/>
          </a:p>
          <a:p>
            <a:pPr indent="0" lvl="0" marL="457200" rtl="0" algn="l">
              <a:spcBef>
                <a:spcPts val="1200"/>
              </a:spcBef>
              <a:spcAft>
                <a:spcPts val="1200"/>
              </a:spcAft>
              <a:buNone/>
            </a:pPr>
            <a:r>
              <a:rPr lang="en-GB" sz="1600"/>
              <a:t>Nel nostro caso abbiamo parlato di:</a:t>
            </a:r>
            <a:endParaRPr sz="1600"/>
          </a:p>
        </p:txBody>
      </p:sp>
      <p:grpSp>
        <p:nvGrpSpPr>
          <p:cNvPr id="288" name="Google Shape;288;p24"/>
          <p:cNvGrpSpPr/>
          <p:nvPr/>
        </p:nvGrpSpPr>
        <p:grpSpPr>
          <a:xfrm>
            <a:off x="-281387" y="4681250"/>
            <a:ext cx="9706782" cy="323100"/>
            <a:chOff x="-281387" y="4681250"/>
            <a:chExt cx="9706782" cy="323100"/>
          </a:xfrm>
        </p:grpSpPr>
        <p:sp>
          <p:nvSpPr>
            <p:cNvPr id="289" name="Google Shape;289;p2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296" name="Google Shape;296;p2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297" name="Google Shape;297;p2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298" name="Google Shape;298;p2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299" name="Google Shape;299;p2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300" name="Google Shape;300;p2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301" name="Google Shape;301;p24"/>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
        <p:nvSpPr>
          <p:cNvPr id="303" name="Google Shape;303;p24"/>
          <p:cNvSpPr txBox="1"/>
          <p:nvPr/>
        </p:nvSpPr>
        <p:spPr>
          <a:xfrm>
            <a:off x="803050" y="2825875"/>
            <a:ext cx="30000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Usabilità</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Affidabilità</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Prestazioni</a:t>
            </a:r>
            <a:endParaRPr sz="1600">
              <a:solidFill>
                <a:schemeClr val="dk2"/>
              </a:solidFill>
              <a:latin typeface="Lato"/>
              <a:ea typeface="Lato"/>
              <a:cs typeface="Lato"/>
              <a:sym typeface="Lato"/>
            </a:endParaRPr>
          </a:p>
        </p:txBody>
      </p:sp>
      <p:sp>
        <p:nvSpPr>
          <p:cNvPr id="304" name="Google Shape;304;p24"/>
          <p:cNvSpPr txBox="1"/>
          <p:nvPr/>
        </p:nvSpPr>
        <p:spPr>
          <a:xfrm>
            <a:off x="4187925" y="2825875"/>
            <a:ext cx="4767600" cy="1693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Vincoli di implementazioni</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D</a:t>
            </a:r>
            <a:r>
              <a:rPr lang="en-GB" sz="1600">
                <a:solidFill>
                  <a:schemeClr val="dk2"/>
                </a:solidFill>
                <a:latin typeface="Lato"/>
                <a:ea typeface="Lato"/>
                <a:cs typeface="Lato"/>
                <a:sym typeface="Lato"/>
              </a:rPr>
              <a:t>omini di interesse (Paypal)</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Possibili change dovuti a espansioni</a:t>
            </a:r>
            <a:endParaRPr sz="1600">
              <a:solidFill>
                <a:schemeClr val="dk2"/>
              </a:solidFill>
              <a:latin typeface="Lato"/>
              <a:ea typeface="Lato"/>
              <a:cs typeface="Lato"/>
              <a:sym typeface="Lato"/>
            </a:endParaRPr>
          </a:p>
          <a:p>
            <a:pPr indent="0" lvl="0" marL="914400" rtl="0" algn="l">
              <a:lnSpc>
                <a:spcPct val="150000"/>
              </a:lnSpc>
              <a:spcBef>
                <a:spcPts val="1200"/>
              </a:spcBef>
              <a:spcAft>
                <a:spcPts val="1200"/>
              </a:spcAft>
              <a:buNone/>
            </a:pPr>
            <a:r>
              <a:t/>
            </a:r>
            <a:endParaRPr sz="1600">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txBox="1"/>
          <p:nvPr>
            <p:ph type="title"/>
          </p:nvPr>
        </p:nvSpPr>
        <p:spPr>
          <a:xfrm>
            <a:off x="311700" y="399625"/>
            <a:ext cx="85206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Elaborati</a:t>
            </a:r>
            <a:r>
              <a:rPr lang="en-GB" sz="2500"/>
              <a:t> dell’Ideazione</a:t>
            </a:r>
            <a:endParaRPr sz="2500"/>
          </a:p>
          <a:p>
            <a:pPr indent="-387350" lvl="0" marL="914400" rtl="0" algn="l">
              <a:spcBef>
                <a:spcPts val="0"/>
              </a:spcBef>
              <a:spcAft>
                <a:spcPts val="0"/>
              </a:spcAft>
              <a:buSzPts val="2500"/>
              <a:buChar char="➢"/>
            </a:pPr>
            <a:r>
              <a:rPr lang="en-GB" sz="2500"/>
              <a:t>Regole di Business</a:t>
            </a:r>
            <a:endParaRPr sz="2500"/>
          </a:p>
        </p:txBody>
      </p:sp>
      <p:sp>
        <p:nvSpPr>
          <p:cNvPr id="310" name="Google Shape;310;p25"/>
          <p:cNvSpPr txBox="1"/>
          <p:nvPr>
            <p:ph idx="1" type="body"/>
          </p:nvPr>
        </p:nvSpPr>
        <p:spPr>
          <a:xfrm>
            <a:off x="4896100" y="1771500"/>
            <a:ext cx="4161000" cy="31338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Possibili azioni da svolgere</a:t>
            </a:r>
            <a:endParaRPr/>
          </a:p>
          <a:p>
            <a:pPr indent="-342900" lvl="0" marL="457200" rtl="0" algn="l">
              <a:lnSpc>
                <a:spcPct val="150000"/>
              </a:lnSpc>
              <a:spcBef>
                <a:spcPts val="0"/>
              </a:spcBef>
              <a:spcAft>
                <a:spcPts val="0"/>
              </a:spcAft>
              <a:buSzPts val="1800"/>
              <a:buChar char="●"/>
            </a:pPr>
            <a:r>
              <a:rPr lang="en-GB"/>
              <a:t>Carte personaggio e i loro effetti</a:t>
            </a:r>
            <a:endParaRPr/>
          </a:p>
          <a:p>
            <a:pPr indent="-342900" lvl="0" marL="457200" rtl="0" algn="l">
              <a:lnSpc>
                <a:spcPct val="150000"/>
              </a:lnSpc>
              <a:spcBef>
                <a:spcPts val="0"/>
              </a:spcBef>
              <a:spcAft>
                <a:spcPts val="0"/>
              </a:spcAft>
              <a:buSzPts val="1800"/>
              <a:buChar char="●"/>
            </a:pPr>
            <a:r>
              <a:rPr lang="en-GB"/>
              <a:t>Lista di Ricordi e i loro poteri</a:t>
            </a:r>
            <a:endParaRPr/>
          </a:p>
          <a:p>
            <a:pPr indent="-342900" lvl="0" marL="457200" rtl="0" algn="l">
              <a:lnSpc>
                <a:spcPct val="150000"/>
              </a:lnSpc>
              <a:spcBef>
                <a:spcPts val="0"/>
              </a:spcBef>
              <a:spcAft>
                <a:spcPts val="0"/>
              </a:spcAft>
              <a:buSzPts val="1800"/>
              <a:buChar char="●"/>
            </a:pPr>
            <a:r>
              <a:rPr lang="en-GB"/>
              <a:t>Tutte le possibili minacce</a:t>
            </a:r>
            <a:endParaRPr/>
          </a:p>
          <a:p>
            <a:pPr indent="-342900" lvl="0" marL="457200" rtl="0" algn="l">
              <a:lnSpc>
                <a:spcPct val="150000"/>
              </a:lnSpc>
              <a:spcBef>
                <a:spcPts val="0"/>
              </a:spcBef>
              <a:spcAft>
                <a:spcPts val="0"/>
              </a:spcAft>
              <a:buSzPts val="1800"/>
              <a:buChar char="●"/>
            </a:pPr>
            <a:r>
              <a:rPr lang="en-GB"/>
              <a:t>Come si muovono gli elementi</a:t>
            </a:r>
            <a:endParaRPr/>
          </a:p>
          <a:p>
            <a:pPr indent="-342900" lvl="0" marL="457200" rtl="0" algn="l">
              <a:lnSpc>
                <a:spcPct val="150000"/>
              </a:lnSpc>
              <a:spcBef>
                <a:spcPts val="0"/>
              </a:spcBef>
              <a:spcAft>
                <a:spcPts val="0"/>
              </a:spcAft>
              <a:buSzPts val="1800"/>
              <a:buChar char="●"/>
            </a:pPr>
            <a:r>
              <a:rPr lang="en-GB"/>
              <a:t>Condizioni di vittoria e di sconfitta</a:t>
            </a:r>
            <a:endParaRPr/>
          </a:p>
        </p:txBody>
      </p:sp>
      <p:grpSp>
        <p:nvGrpSpPr>
          <p:cNvPr id="311" name="Google Shape;311;p25"/>
          <p:cNvGrpSpPr/>
          <p:nvPr/>
        </p:nvGrpSpPr>
        <p:grpSpPr>
          <a:xfrm>
            <a:off x="-281387" y="4681250"/>
            <a:ext cx="9706782" cy="323100"/>
            <a:chOff x="-281387" y="4681250"/>
            <a:chExt cx="9706782" cy="323100"/>
          </a:xfrm>
        </p:grpSpPr>
        <p:sp>
          <p:nvSpPr>
            <p:cNvPr id="312" name="Google Shape;312;p2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319" name="Google Shape;319;p2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320" name="Google Shape;320;p2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321" name="Google Shape;321;p2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322" name="Google Shape;322;p2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323" name="Google Shape;323;p2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324" name="Google Shape;324;p25"/>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
        <p:nvSpPr>
          <p:cNvPr id="326" name="Google Shape;326;p25"/>
          <p:cNvSpPr txBox="1"/>
          <p:nvPr>
            <p:ph idx="1" type="body"/>
          </p:nvPr>
        </p:nvSpPr>
        <p:spPr>
          <a:xfrm>
            <a:off x="250700" y="1471000"/>
            <a:ext cx="4161000" cy="313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GB"/>
              <a:t>Tutte le regole fisse del gioco:</a:t>
            </a:r>
            <a:endParaRPr/>
          </a:p>
          <a:p>
            <a:pPr indent="0" lvl="0" marL="0" rtl="0" algn="l">
              <a:lnSpc>
                <a:spcPct val="95000"/>
              </a:lnSpc>
              <a:spcBef>
                <a:spcPts val="1200"/>
              </a:spcBef>
              <a:spcAft>
                <a:spcPts val="0"/>
              </a:spcAft>
              <a:buSzPts val="1018"/>
              <a:buNone/>
            </a:pPr>
            <a:r>
              <a:t/>
            </a:r>
            <a:endParaRPr/>
          </a:p>
          <a:p>
            <a:pPr indent="-342900" lvl="0" marL="457200" rtl="0" algn="l">
              <a:lnSpc>
                <a:spcPct val="130000"/>
              </a:lnSpc>
              <a:spcBef>
                <a:spcPts val="1200"/>
              </a:spcBef>
              <a:spcAft>
                <a:spcPts val="0"/>
              </a:spcAft>
              <a:buSzPts val="1800"/>
              <a:buChar char="●"/>
            </a:pPr>
            <a:r>
              <a:rPr lang="en-GB"/>
              <a:t>Preparazione della partita(Host)</a:t>
            </a:r>
            <a:endParaRPr/>
          </a:p>
          <a:p>
            <a:pPr indent="-342900" lvl="0" marL="457200" rtl="0" algn="l">
              <a:lnSpc>
                <a:spcPct val="130000"/>
              </a:lnSpc>
              <a:spcBef>
                <a:spcPts val="0"/>
              </a:spcBef>
              <a:spcAft>
                <a:spcPts val="0"/>
              </a:spcAft>
              <a:buSzPts val="1800"/>
              <a:buChar char="●"/>
            </a:pPr>
            <a:r>
              <a:rPr lang="en-GB"/>
              <a:t>Preparazione della partita(Guest)</a:t>
            </a:r>
            <a:endParaRPr/>
          </a:p>
          <a:p>
            <a:pPr indent="-342900" lvl="0" marL="457200" rtl="0" algn="l">
              <a:lnSpc>
                <a:spcPct val="130000"/>
              </a:lnSpc>
              <a:spcBef>
                <a:spcPts val="0"/>
              </a:spcBef>
              <a:spcAft>
                <a:spcPts val="0"/>
              </a:spcAft>
              <a:buSzPts val="1800"/>
              <a:buChar char="●"/>
            </a:pPr>
            <a:r>
              <a:rPr lang="en-GB"/>
              <a:t>Elenco impostazioni</a:t>
            </a:r>
            <a:endParaRPr/>
          </a:p>
          <a:p>
            <a:pPr indent="-342900" lvl="0" marL="457200" rtl="0" algn="l">
              <a:lnSpc>
                <a:spcPct val="130000"/>
              </a:lnSpc>
              <a:spcBef>
                <a:spcPts val="0"/>
              </a:spcBef>
              <a:spcAft>
                <a:spcPts val="0"/>
              </a:spcAft>
              <a:buSzPts val="1800"/>
              <a:buChar char="●"/>
            </a:pPr>
            <a:r>
              <a:rPr lang="en-GB"/>
              <a:t>Disposizione degli </a:t>
            </a:r>
            <a:r>
              <a:rPr lang="en-GB"/>
              <a:t>elementi sulla plancia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311700" y="399625"/>
            <a:ext cx="85206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Elaborati</a:t>
            </a:r>
            <a:r>
              <a:rPr lang="en-GB" sz="2500"/>
              <a:t> dell’Ideazione</a:t>
            </a:r>
            <a:endParaRPr sz="2500"/>
          </a:p>
          <a:p>
            <a:pPr indent="-387350" lvl="0" marL="914400" rtl="0" algn="l">
              <a:spcBef>
                <a:spcPts val="0"/>
              </a:spcBef>
              <a:spcAft>
                <a:spcPts val="0"/>
              </a:spcAft>
              <a:buSzPts val="2500"/>
              <a:buChar char="➢"/>
            </a:pPr>
            <a:r>
              <a:rPr lang="en-GB" sz="2500"/>
              <a:t>Glossario</a:t>
            </a:r>
            <a:endParaRPr sz="2500"/>
          </a:p>
        </p:txBody>
      </p:sp>
      <p:sp>
        <p:nvSpPr>
          <p:cNvPr id="332" name="Google Shape;332;p26"/>
          <p:cNvSpPr txBox="1"/>
          <p:nvPr>
            <p:ph idx="1" type="body"/>
          </p:nvPr>
        </p:nvSpPr>
        <p:spPr>
          <a:xfrm>
            <a:off x="311700" y="1745450"/>
            <a:ext cx="3644700" cy="282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Raccolta di tutti i termini utilizzati, loro alias e le loro spiegazioni.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Serve per mettersi d’accordo su un lessico comune da usare per capirsi in modo efficiente.</a:t>
            </a:r>
            <a:endParaRPr/>
          </a:p>
        </p:txBody>
      </p:sp>
      <p:pic>
        <p:nvPicPr>
          <p:cNvPr id="333" name="Google Shape;333;p26"/>
          <p:cNvPicPr preferRelativeResize="0"/>
          <p:nvPr/>
        </p:nvPicPr>
        <p:blipFill>
          <a:blip r:embed="rId3">
            <a:alphaModFix/>
          </a:blip>
          <a:stretch>
            <a:fillRect/>
          </a:stretch>
        </p:blipFill>
        <p:spPr>
          <a:xfrm>
            <a:off x="4785475" y="284600"/>
            <a:ext cx="3781574" cy="4228500"/>
          </a:xfrm>
          <a:prstGeom prst="rect">
            <a:avLst/>
          </a:prstGeom>
          <a:noFill/>
          <a:ln>
            <a:noFill/>
          </a:ln>
        </p:spPr>
      </p:pic>
      <p:grpSp>
        <p:nvGrpSpPr>
          <p:cNvPr id="334" name="Google Shape;334;p26"/>
          <p:cNvGrpSpPr/>
          <p:nvPr/>
        </p:nvGrpSpPr>
        <p:grpSpPr>
          <a:xfrm>
            <a:off x="-281387" y="4681250"/>
            <a:ext cx="9706782" cy="323100"/>
            <a:chOff x="-281387" y="4681250"/>
            <a:chExt cx="9706782" cy="323100"/>
          </a:xfrm>
        </p:grpSpPr>
        <p:sp>
          <p:nvSpPr>
            <p:cNvPr id="335" name="Google Shape;335;p26"/>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342" name="Google Shape;342;p2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343" name="Google Shape;343;p2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344" name="Google Shape;344;p2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345" name="Google Shape;345;p2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346" name="Google Shape;346;p2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347" name="Google Shape;347;p26"/>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311700" y="399625"/>
            <a:ext cx="8520600" cy="11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dei casi d’uso</a:t>
            </a:r>
            <a:endParaRPr sz="2500"/>
          </a:p>
          <a:p>
            <a:pPr indent="-387350" lvl="0" marL="914400" rtl="0" algn="l">
              <a:spcBef>
                <a:spcPts val="0"/>
              </a:spcBef>
              <a:spcAft>
                <a:spcPts val="0"/>
              </a:spcAft>
              <a:buSzPts val="2500"/>
              <a:buChar char="➢"/>
            </a:pPr>
            <a:r>
              <a:rPr lang="en-GB" sz="2500"/>
              <a:t>Cos’è?</a:t>
            </a:r>
            <a:endParaRPr sz="2500"/>
          </a:p>
        </p:txBody>
      </p:sp>
      <p:sp>
        <p:nvSpPr>
          <p:cNvPr id="354" name="Google Shape;354;p27"/>
          <p:cNvSpPr txBox="1"/>
          <p:nvPr>
            <p:ph idx="1" type="body"/>
          </p:nvPr>
        </p:nvSpPr>
        <p:spPr>
          <a:xfrm>
            <a:off x="311700" y="1372450"/>
            <a:ext cx="8520600" cy="319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 un insieme di casi d’uso, questo identifica i requisiti ed è una collezione di scenari correlati che ci fa vedere come un attore raggiunge il proprio obiettivo.</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Questo modello dei casi d’uso contiene i seguenti elementi:</a:t>
            </a:r>
            <a:endParaRPr/>
          </a:p>
          <a:p>
            <a:pPr indent="-317500" lvl="1" marL="914400" rtl="0" algn="l">
              <a:spcBef>
                <a:spcPts val="0"/>
              </a:spcBef>
              <a:spcAft>
                <a:spcPts val="0"/>
              </a:spcAft>
              <a:buSzPts val="1400"/>
              <a:buChar char="-"/>
            </a:pPr>
            <a:r>
              <a:rPr lang="en-GB"/>
              <a:t>Diagramma dei Casi d’uso</a:t>
            </a:r>
            <a:endParaRPr/>
          </a:p>
          <a:p>
            <a:pPr indent="-317500" lvl="1" marL="914400" rtl="0" algn="l">
              <a:spcBef>
                <a:spcPts val="0"/>
              </a:spcBef>
              <a:spcAft>
                <a:spcPts val="0"/>
              </a:spcAft>
              <a:buSzPts val="1400"/>
              <a:buChar char="-"/>
            </a:pPr>
            <a:r>
              <a:rPr lang="en-GB"/>
              <a:t>Testo dei Casi d’uso</a:t>
            </a:r>
            <a:endParaRPr/>
          </a:p>
          <a:p>
            <a:pPr indent="-317500" lvl="1" marL="914400" rtl="0" algn="l">
              <a:spcBef>
                <a:spcPts val="0"/>
              </a:spcBef>
              <a:spcAft>
                <a:spcPts val="0"/>
              </a:spcAft>
              <a:buSzPts val="1400"/>
              <a:buChar char="-"/>
            </a:pPr>
            <a:r>
              <a:rPr lang="en-GB"/>
              <a:t>Diagramma di Sequenza di Sistema (SSD)</a:t>
            </a:r>
            <a:endParaRPr/>
          </a:p>
          <a:p>
            <a:pPr indent="-317500" lvl="1" marL="914400" rtl="0" algn="l">
              <a:spcBef>
                <a:spcPts val="0"/>
              </a:spcBef>
              <a:spcAft>
                <a:spcPts val="0"/>
              </a:spcAft>
              <a:buSzPts val="1400"/>
              <a:buChar char="-"/>
            </a:pPr>
            <a:r>
              <a:rPr lang="en-GB"/>
              <a:t>Contratti delle operazioni</a:t>
            </a:r>
            <a:endParaRPr/>
          </a:p>
        </p:txBody>
      </p:sp>
      <p:grpSp>
        <p:nvGrpSpPr>
          <p:cNvPr id="355" name="Google Shape;355;p27"/>
          <p:cNvGrpSpPr/>
          <p:nvPr/>
        </p:nvGrpSpPr>
        <p:grpSpPr>
          <a:xfrm>
            <a:off x="-281387" y="4681250"/>
            <a:ext cx="9706782" cy="323100"/>
            <a:chOff x="-281387" y="4681250"/>
            <a:chExt cx="9706782" cy="323100"/>
          </a:xfrm>
        </p:grpSpPr>
        <p:sp>
          <p:nvSpPr>
            <p:cNvPr id="356" name="Google Shape;356;p27"/>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363" name="Google Shape;363;p2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364" name="Google Shape;364;p2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365" name="Google Shape;365;p2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366" name="Google Shape;366;p2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367" name="Google Shape;367;p2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368" name="Google Shape;368;p27"/>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8"/>
          <p:cNvSpPr txBox="1"/>
          <p:nvPr>
            <p:ph type="title"/>
          </p:nvPr>
        </p:nvSpPr>
        <p:spPr>
          <a:xfrm>
            <a:off x="292450" y="221050"/>
            <a:ext cx="4216200" cy="66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Diagramma</a:t>
            </a:r>
            <a:r>
              <a:rPr lang="en-GB" sz="2500"/>
              <a:t> dei casi d’uso</a:t>
            </a:r>
            <a:endParaRPr sz="2500"/>
          </a:p>
        </p:txBody>
      </p:sp>
      <p:sp>
        <p:nvSpPr>
          <p:cNvPr id="375" name="Google Shape;375;p28"/>
          <p:cNvSpPr txBox="1"/>
          <p:nvPr>
            <p:ph idx="1" type="body"/>
          </p:nvPr>
        </p:nvSpPr>
        <p:spPr>
          <a:xfrm>
            <a:off x="221900" y="2154875"/>
            <a:ext cx="4023600" cy="214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Dall’insieme di attori e relativi obiettivi (visione) sono appunto emersi i Casi d’uso da trattare</a:t>
            </a:r>
            <a:endParaRPr/>
          </a:p>
          <a:p>
            <a:pPr indent="-342900" lvl="0" marL="457200" rtl="0" algn="l">
              <a:spcBef>
                <a:spcPts val="0"/>
              </a:spcBef>
              <a:spcAft>
                <a:spcPts val="0"/>
              </a:spcAft>
              <a:buSzPts val="1800"/>
              <a:buChar char="-"/>
            </a:pPr>
            <a:r>
              <a:rPr lang="en-GB"/>
              <a:t>Il diagramma è una vista grafica UML dei diversi Casi d’Uso e i relativi attori</a:t>
            </a:r>
            <a:endParaRPr/>
          </a:p>
        </p:txBody>
      </p:sp>
      <p:pic>
        <p:nvPicPr>
          <p:cNvPr id="376" name="Google Shape;376;p28"/>
          <p:cNvPicPr preferRelativeResize="0"/>
          <p:nvPr/>
        </p:nvPicPr>
        <p:blipFill>
          <a:blip r:embed="rId3">
            <a:alphaModFix/>
          </a:blip>
          <a:stretch>
            <a:fillRect/>
          </a:stretch>
        </p:blipFill>
        <p:spPr>
          <a:xfrm>
            <a:off x="4372450" y="1034550"/>
            <a:ext cx="4330550" cy="3231900"/>
          </a:xfrm>
          <a:prstGeom prst="rect">
            <a:avLst/>
          </a:prstGeom>
          <a:noFill/>
          <a:ln>
            <a:noFill/>
          </a:ln>
        </p:spPr>
      </p:pic>
      <p:grpSp>
        <p:nvGrpSpPr>
          <p:cNvPr id="377" name="Google Shape;377;p28"/>
          <p:cNvGrpSpPr/>
          <p:nvPr/>
        </p:nvGrpSpPr>
        <p:grpSpPr>
          <a:xfrm>
            <a:off x="-281387" y="4681250"/>
            <a:ext cx="9706782" cy="323100"/>
            <a:chOff x="-281387" y="4681250"/>
            <a:chExt cx="9706782" cy="323100"/>
          </a:xfrm>
        </p:grpSpPr>
        <p:sp>
          <p:nvSpPr>
            <p:cNvPr id="378" name="Google Shape;378;p28"/>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385" name="Google Shape;385;p2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386" name="Google Shape;386;p2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387" name="Google Shape;387;p2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388" name="Google Shape;388;p2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389" name="Google Shape;389;p2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390" name="Google Shape;390;p28"/>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311700" y="399625"/>
            <a:ext cx="8520600" cy="9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Testo</a:t>
            </a:r>
            <a:r>
              <a:rPr lang="en-GB" sz="2500"/>
              <a:t> dei casi d’uso</a:t>
            </a:r>
            <a:endParaRPr sz="2500"/>
          </a:p>
          <a:p>
            <a:pPr indent="0" lvl="0" marL="914400" rtl="0" algn="l">
              <a:spcBef>
                <a:spcPts val="0"/>
              </a:spcBef>
              <a:spcAft>
                <a:spcPts val="0"/>
              </a:spcAft>
              <a:buNone/>
            </a:pPr>
            <a:r>
              <a:t/>
            </a:r>
            <a:endParaRPr sz="2500"/>
          </a:p>
        </p:txBody>
      </p:sp>
      <p:sp>
        <p:nvSpPr>
          <p:cNvPr id="397" name="Google Shape;397;p29"/>
          <p:cNvSpPr txBox="1"/>
          <p:nvPr>
            <p:ph idx="1" type="body"/>
          </p:nvPr>
        </p:nvSpPr>
        <p:spPr>
          <a:xfrm>
            <a:off x="311700" y="1206250"/>
            <a:ext cx="8520600" cy="319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Sono stati individuati 12 Casi d’Uso che sono poi stati descritti in formato breve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Sono stati scelti  due </a:t>
            </a:r>
            <a:r>
              <a:rPr lang="en-GB"/>
              <a:t>Casi d’Uso da descrivere nel formato dettagliato</a:t>
            </a:r>
            <a:r>
              <a:rPr lang="en-GB"/>
              <a:t> </a:t>
            </a:r>
            <a:endParaRPr/>
          </a:p>
          <a:p>
            <a:pPr indent="-317500" lvl="1" marL="914400" rtl="0" algn="l">
              <a:spcBef>
                <a:spcPts val="0"/>
              </a:spcBef>
              <a:spcAft>
                <a:spcPts val="0"/>
              </a:spcAft>
              <a:buSzPts val="1400"/>
              <a:buChar char="-"/>
            </a:pPr>
            <a:r>
              <a:rPr lang="en-GB"/>
              <a:t>Scelta fatta in base alla complessità </a:t>
            </a:r>
            <a:endParaRPr/>
          </a:p>
          <a:p>
            <a:pPr indent="-317500" lvl="1" marL="914400" rtl="0" algn="l">
              <a:spcBef>
                <a:spcPts val="0"/>
              </a:spcBef>
              <a:spcAft>
                <a:spcPts val="0"/>
              </a:spcAft>
              <a:buSzPts val="1400"/>
              <a:buChar char="-"/>
            </a:pPr>
            <a:r>
              <a:rPr lang="en-GB"/>
              <a:t>Scelta in base a scoperta di requisiti</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GB"/>
              <a:t>Ed i </a:t>
            </a:r>
            <a:r>
              <a:rPr lang="en-GB"/>
              <a:t>Casi d’Uso che abbiamo scelto di trattare per primi sono:</a:t>
            </a:r>
            <a:endParaRPr/>
          </a:p>
          <a:p>
            <a:pPr indent="-317500" lvl="1" marL="914400" rtl="0" algn="l">
              <a:spcBef>
                <a:spcPts val="0"/>
              </a:spcBef>
              <a:spcAft>
                <a:spcPts val="0"/>
              </a:spcAft>
              <a:buSzPts val="1400"/>
              <a:buChar char="-"/>
            </a:pPr>
            <a:r>
              <a:rPr lang="en-GB"/>
              <a:t>Giocare un turno  e  Pre-partita</a:t>
            </a:r>
            <a:endParaRPr/>
          </a:p>
        </p:txBody>
      </p:sp>
      <p:grpSp>
        <p:nvGrpSpPr>
          <p:cNvPr id="398" name="Google Shape;398;p29"/>
          <p:cNvGrpSpPr/>
          <p:nvPr/>
        </p:nvGrpSpPr>
        <p:grpSpPr>
          <a:xfrm>
            <a:off x="-281387" y="4681250"/>
            <a:ext cx="9706782" cy="323100"/>
            <a:chOff x="-281387" y="4681250"/>
            <a:chExt cx="9706782" cy="323100"/>
          </a:xfrm>
        </p:grpSpPr>
        <p:sp>
          <p:nvSpPr>
            <p:cNvPr id="399" name="Google Shape;399;p2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406" name="Google Shape;406;p2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407" name="Google Shape;407;p2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408" name="Google Shape;408;p2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409" name="Google Shape;409;p2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410" name="Google Shape;410;p2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411" name="Google Shape;411;p29"/>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0"/>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Elaborazione - </a:t>
            </a:r>
            <a:r>
              <a:rPr lang="en-GB" sz="2500"/>
              <a:t>Iterazione 1</a:t>
            </a:r>
            <a:endParaRPr sz="2500"/>
          </a:p>
        </p:txBody>
      </p:sp>
      <p:sp>
        <p:nvSpPr>
          <p:cNvPr id="418" name="Google Shape;418;p30"/>
          <p:cNvSpPr txBox="1"/>
          <p:nvPr>
            <p:ph idx="1" type="body"/>
          </p:nvPr>
        </p:nvSpPr>
        <p:spPr>
          <a:xfrm>
            <a:off x="311700" y="1499675"/>
            <a:ext cx="3951900" cy="30693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GB"/>
              <a:t>Il Caso </a:t>
            </a:r>
            <a:r>
              <a:rPr lang="en-GB"/>
              <a:t>d’Uso </a:t>
            </a:r>
            <a:r>
              <a:rPr lang="en-GB"/>
              <a:t>UC3 - Giocare un turno in formato dettagliato è l’input per la prima iterazione di Elaborazione</a:t>
            </a:r>
            <a:endParaRPr/>
          </a:p>
          <a:p>
            <a:pPr indent="-342900" lvl="0" marL="457200" rtl="0" algn="just">
              <a:spcBef>
                <a:spcPts val="0"/>
              </a:spcBef>
              <a:spcAft>
                <a:spcPts val="0"/>
              </a:spcAft>
              <a:buSzPts val="1800"/>
              <a:buChar char="●"/>
            </a:pPr>
            <a:r>
              <a:rPr lang="en-GB"/>
              <a:t>Da questo Caso d’Uso abbiamo iniziato la fase di analisi</a:t>
            </a:r>
            <a:endParaRPr/>
          </a:p>
        </p:txBody>
      </p:sp>
      <p:pic>
        <p:nvPicPr>
          <p:cNvPr id="419" name="Google Shape;419;p30"/>
          <p:cNvPicPr preferRelativeResize="0"/>
          <p:nvPr/>
        </p:nvPicPr>
        <p:blipFill>
          <a:blip r:embed="rId3">
            <a:alphaModFix/>
          </a:blip>
          <a:stretch>
            <a:fillRect/>
          </a:stretch>
        </p:blipFill>
        <p:spPr>
          <a:xfrm>
            <a:off x="4416000" y="1065750"/>
            <a:ext cx="4575600" cy="3530273"/>
          </a:xfrm>
          <a:prstGeom prst="rect">
            <a:avLst/>
          </a:prstGeom>
          <a:noFill/>
          <a:ln>
            <a:noFill/>
          </a:ln>
        </p:spPr>
      </p:pic>
      <p:grpSp>
        <p:nvGrpSpPr>
          <p:cNvPr id="420" name="Google Shape;420;p30"/>
          <p:cNvGrpSpPr/>
          <p:nvPr/>
        </p:nvGrpSpPr>
        <p:grpSpPr>
          <a:xfrm>
            <a:off x="-281387" y="4681250"/>
            <a:ext cx="9706782" cy="323100"/>
            <a:chOff x="-281387" y="4681250"/>
            <a:chExt cx="9706782" cy="323100"/>
          </a:xfrm>
        </p:grpSpPr>
        <p:sp>
          <p:nvSpPr>
            <p:cNvPr id="421" name="Google Shape;421;p30"/>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428" name="Google Shape;428;p3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429" name="Google Shape;429;p3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430" name="Google Shape;430;p3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431" name="Google Shape;431;p3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432" name="Google Shape;432;p3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433" name="Google Shape;433;p3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1"/>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Analisi</a:t>
            </a:r>
            <a:r>
              <a:rPr lang="en-GB" sz="2500"/>
              <a:t> iterazione 1 - Giocare un turno</a:t>
            </a:r>
            <a:endParaRPr sz="2500"/>
          </a:p>
        </p:txBody>
      </p:sp>
      <p:sp>
        <p:nvSpPr>
          <p:cNvPr id="440" name="Google Shape;440;p31"/>
          <p:cNvSpPr txBox="1"/>
          <p:nvPr>
            <p:ph idx="1" type="body"/>
          </p:nvPr>
        </p:nvSpPr>
        <p:spPr>
          <a:xfrm>
            <a:off x="311700" y="1326150"/>
            <a:ext cx="8520600" cy="32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Formato breve</a:t>
            </a:r>
            <a:endParaRPr i="1"/>
          </a:p>
          <a:p>
            <a:pPr indent="0" lvl="0" marL="0" rtl="0" algn="just">
              <a:lnSpc>
                <a:spcPct val="115000"/>
              </a:lnSpc>
              <a:spcBef>
                <a:spcPts val="1200"/>
              </a:spcBef>
              <a:spcAft>
                <a:spcPts val="0"/>
              </a:spcAft>
              <a:buNone/>
            </a:pPr>
            <a:r>
              <a:rPr lang="en-GB"/>
              <a:t>Il giocatore ispeziona le carte in mano</a:t>
            </a:r>
            <a:r>
              <a:rPr lang="en-GB"/>
              <a:t> sua</a:t>
            </a:r>
            <a:r>
              <a:rPr lang="en-GB"/>
              <a:t> e degli altri giocatori ed effettua un’azione tra camminare, sussurrare e riposare. In base a questa azione intrapresa dal giocatore la partita evolverà di conseguenza</a:t>
            </a:r>
            <a:r>
              <a:rPr lang="en-GB"/>
              <a:t> </a:t>
            </a:r>
            <a:r>
              <a:rPr lang="en-GB"/>
              <a:t>. Si entra nella fase minaccia: il sistema pesca la prima carta dal mazzo Evento, la dispone sul display Minacce e attiva eventualmente  l’effetto minaccia corrispondente. Si conclude la fase minaccia e quindi il turno del giocatore.</a:t>
            </a:r>
            <a:endParaRPr/>
          </a:p>
        </p:txBody>
      </p:sp>
      <p:grpSp>
        <p:nvGrpSpPr>
          <p:cNvPr id="441" name="Google Shape;441;p31"/>
          <p:cNvGrpSpPr/>
          <p:nvPr/>
        </p:nvGrpSpPr>
        <p:grpSpPr>
          <a:xfrm>
            <a:off x="-281387" y="4681250"/>
            <a:ext cx="9706782" cy="323100"/>
            <a:chOff x="-281387" y="4681250"/>
            <a:chExt cx="9706782" cy="323100"/>
          </a:xfrm>
        </p:grpSpPr>
        <p:sp>
          <p:nvSpPr>
            <p:cNvPr id="442" name="Google Shape;442;p31"/>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449" name="Google Shape;449;p3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450" name="Google Shape;450;p3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451" name="Google Shape;451;p3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452" name="Google Shape;452;p3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453" name="Google Shape;453;p3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454" name="Google Shape;454;p31"/>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Panoramica</a:t>
            </a:r>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Il progetto prevede la </a:t>
            </a:r>
            <a:r>
              <a:rPr lang="en-GB"/>
              <a:t>realizzazione di un gioco da tavolo digitalizzato a turni, chiamato Faceless, giocabile da 2-4 giocatori e capace di gestire nuove espansioni e nuove regole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GB"/>
              <a:t>“Faceless è un gioco cooperativo ambientato a Duskworld, dove il malvagio Billygoat imprigiona i bambini per privarli dei ricordi. Salva il giovane Ethan prima che venga trasformato in un altro Senzavolto. Scendi nelle viscere di Duskworld e segui la bussola. Ogni miniatura del gioco contiene un magnete che interagisce con la bussola: modifica il campo magnetico per prevederne il movimento, recupera i ricordi di Ethan e vinci il gioco!”</a:t>
            </a:r>
            <a:endParaRPr i="1"/>
          </a:p>
        </p:txBody>
      </p:sp>
      <p:grpSp>
        <p:nvGrpSpPr>
          <p:cNvPr id="70" name="Google Shape;70;p14"/>
          <p:cNvGrpSpPr/>
          <p:nvPr/>
        </p:nvGrpSpPr>
        <p:grpSpPr>
          <a:xfrm>
            <a:off x="-281387" y="4681250"/>
            <a:ext cx="9706782" cy="323100"/>
            <a:chOff x="-281387" y="4681250"/>
            <a:chExt cx="9706782" cy="323100"/>
          </a:xfrm>
        </p:grpSpPr>
        <p:sp>
          <p:nvSpPr>
            <p:cNvPr id="71" name="Google Shape;71;p1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8" name="Google Shape;78;p1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9" name="Google Shape;79;p1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80" name="Google Shape;80;p1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1" name="Google Shape;81;p1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2" name="Google Shape;82;p1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3" name="Google Shape;83;p1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2"/>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Analisi iterazione 1 - Giocare un turno</a:t>
            </a:r>
            <a:endParaRPr sz="2500"/>
          </a:p>
        </p:txBody>
      </p:sp>
      <p:sp>
        <p:nvSpPr>
          <p:cNvPr id="461" name="Google Shape;461;p32"/>
          <p:cNvSpPr txBox="1"/>
          <p:nvPr>
            <p:ph idx="1" type="body"/>
          </p:nvPr>
        </p:nvSpPr>
        <p:spPr>
          <a:xfrm>
            <a:off x="311700" y="837150"/>
            <a:ext cx="8520600" cy="2020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a:t>Nella fase di Analisi abbiamo approfondito e rielaborato i requisiti</a:t>
            </a:r>
            <a:endParaRPr/>
          </a:p>
          <a:p>
            <a:pPr indent="-342900" lvl="0" marL="457200" rtl="0" algn="just">
              <a:spcBef>
                <a:spcPts val="0"/>
              </a:spcBef>
              <a:spcAft>
                <a:spcPts val="0"/>
              </a:spcAft>
              <a:buSzPts val="1800"/>
              <a:buChar char="●"/>
            </a:pPr>
            <a:r>
              <a:rPr lang="en-GB"/>
              <a:t>Abbiamo fatto emergere i concetti fondamentali e le relazioni tra di essi (rappresentazione ad oggetti della realtà)</a:t>
            </a:r>
            <a:endParaRPr/>
          </a:p>
          <a:p>
            <a:pPr indent="0" lvl="0" marL="0" rtl="0" algn="just">
              <a:spcBef>
                <a:spcPts val="1200"/>
              </a:spcBef>
              <a:spcAft>
                <a:spcPts val="0"/>
              </a:spcAft>
              <a:buNone/>
            </a:pPr>
            <a:r>
              <a:rPr lang="en-GB"/>
              <a:t>In questa fase ci siamo concentrati sulle seguenti attività:</a:t>
            </a:r>
            <a:endParaRPr sz="1800"/>
          </a:p>
          <a:p>
            <a:pPr indent="-342900" lvl="0" marL="457200" rtl="0" algn="just">
              <a:spcBef>
                <a:spcPts val="1200"/>
              </a:spcBef>
              <a:spcAft>
                <a:spcPts val="0"/>
              </a:spcAft>
              <a:buSzPts val="1800"/>
              <a:buChar char="●"/>
            </a:pPr>
            <a:r>
              <a:rPr lang="en-GB"/>
              <a:t>Ampliamento dei documenti precedentemente creati nella fase di Ideazione</a:t>
            </a:r>
            <a:endParaRPr/>
          </a:p>
          <a:p>
            <a:pPr indent="0" lvl="0" marL="0" rtl="0" algn="just">
              <a:spcBef>
                <a:spcPts val="1200"/>
              </a:spcBef>
              <a:spcAft>
                <a:spcPts val="1200"/>
              </a:spcAft>
              <a:buNone/>
            </a:pPr>
            <a:r>
              <a:t/>
            </a:r>
            <a:endParaRPr/>
          </a:p>
        </p:txBody>
      </p:sp>
      <p:pic>
        <p:nvPicPr>
          <p:cNvPr id="462" name="Google Shape;462;p32"/>
          <p:cNvPicPr preferRelativeResize="0"/>
          <p:nvPr/>
        </p:nvPicPr>
        <p:blipFill>
          <a:blip r:embed="rId3">
            <a:alphaModFix/>
          </a:blip>
          <a:stretch>
            <a:fillRect/>
          </a:stretch>
        </p:blipFill>
        <p:spPr>
          <a:xfrm>
            <a:off x="2076450" y="3085950"/>
            <a:ext cx="5143500" cy="857250"/>
          </a:xfrm>
          <a:prstGeom prst="rect">
            <a:avLst/>
          </a:prstGeom>
          <a:noFill/>
          <a:ln>
            <a:noFill/>
          </a:ln>
        </p:spPr>
      </p:pic>
      <p:pic>
        <p:nvPicPr>
          <p:cNvPr id="463" name="Google Shape;463;p32"/>
          <p:cNvPicPr preferRelativeResize="0"/>
          <p:nvPr/>
        </p:nvPicPr>
        <p:blipFill>
          <a:blip r:embed="rId4">
            <a:alphaModFix/>
          </a:blip>
          <a:stretch>
            <a:fillRect/>
          </a:stretch>
        </p:blipFill>
        <p:spPr>
          <a:xfrm>
            <a:off x="7248400" y="2857350"/>
            <a:ext cx="1695450" cy="1742286"/>
          </a:xfrm>
          <a:prstGeom prst="rect">
            <a:avLst/>
          </a:prstGeom>
          <a:noFill/>
          <a:ln>
            <a:noFill/>
          </a:ln>
        </p:spPr>
      </p:pic>
      <p:pic>
        <p:nvPicPr>
          <p:cNvPr id="464" name="Google Shape;464;p32"/>
          <p:cNvPicPr preferRelativeResize="0"/>
          <p:nvPr/>
        </p:nvPicPr>
        <p:blipFill>
          <a:blip r:embed="rId5">
            <a:alphaModFix/>
          </a:blip>
          <a:stretch>
            <a:fillRect/>
          </a:stretch>
        </p:blipFill>
        <p:spPr>
          <a:xfrm>
            <a:off x="311700" y="2910600"/>
            <a:ext cx="1536894" cy="1752750"/>
          </a:xfrm>
          <a:prstGeom prst="rect">
            <a:avLst/>
          </a:prstGeom>
          <a:noFill/>
          <a:ln>
            <a:noFill/>
          </a:ln>
        </p:spPr>
      </p:pic>
      <p:grpSp>
        <p:nvGrpSpPr>
          <p:cNvPr id="465" name="Google Shape;465;p32"/>
          <p:cNvGrpSpPr/>
          <p:nvPr/>
        </p:nvGrpSpPr>
        <p:grpSpPr>
          <a:xfrm>
            <a:off x="-281387" y="4681250"/>
            <a:ext cx="9706782" cy="323100"/>
            <a:chOff x="-281387" y="4681250"/>
            <a:chExt cx="9706782" cy="323100"/>
          </a:xfrm>
        </p:grpSpPr>
        <p:sp>
          <p:nvSpPr>
            <p:cNvPr id="466" name="Google Shape;466;p32"/>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473" name="Google Shape;473;p3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474" name="Google Shape;474;p3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475" name="Google Shape;475;p3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476" name="Google Shape;476;p3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477" name="Google Shape;477;p3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478" name="Google Shape;478;p32"/>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3"/>
          <p:cNvSpPr txBox="1"/>
          <p:nvPr>
            <p:ph type="title"/>
          </p:nvPr>
        </p:nvSpPr>
        <p:spPr>
          <a:xfrm>
            <a:off x="311700" y="391350"/>
            <a:ext cx="63315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di Dominio - Giocare un turno</a:t>
            </a:r>
            <a:endParaRPr sz="2500"/>
          </a:p>
        </p:txBody>
      </p:sp>
      <p:sp>
        <p:nvSpPr>
          <p:cNvPr id="485" name="Google Shape;485;p33"/>
          <p:cNvSpPr txBox="1"/>
          <p:nvPr/>
        </p:nvSpPr>
        <p:spPr>
          <a:xfrm>
            <a:off x="311700" y="927900"/>
            <a:ext cx="5501100" cy="12930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Identificazione dei concetti fondamentali nel testo in formato dettagliato del Caso d’Uso</a:t>
            </a:r>
            <a:endParaRPr sz="1800">
              <a:solidFill>
                <a:schemeClr val="dk2"/>
              </a:solidFill>
              <a:latin typeface="Lato"/>
              <a:ea typeface="Lato"/>
              <a:cs typeface="Lato"/>
              <a:sym typeface="Lato"/>
            </a:endParaRPr>
          </a:p>
          <a:p>
            <a:pPr indent="-342900" lvl="1" marL="9144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Identificazione di </a:t>
            </a:r>
            <a:r>
              <a:rPr b="1" lang="en-GB" sz="1800">
                <a:solidFill>
                  <a:schemeClr val="dk2"/>
                </a:solidFill>
                <a:latin typeface="Lato"/>
                <a:ea typeface="Lato"/>
                <a:cs typeface="Lato"/>
                <a:sym typeface="Lato"/>
              </a:rPr>
              <a:t>nomi</a:t>
            </a:r>
            <a:r>
              <a:rPr lang="en-GB" sz="1800">
                <a:solidFill>
                  <a:schemeClr val="dk2"/>
                </a:solidFill>
                <a:latin typeface="Lato"/>
                <a:ea typeface="Lato"/>
                <a:cs typeface="Lato"/>
                <a:sym typeface="Lato"/>
              </a:rPr>
              <a:t> e locuzioni nominali</a:t>
            </a:r>
            <a:endParaRPr sz="1800">
              <a:solidFill>
                <a:schemeClr val="dk2"/>
              </a:solidFill>
              <a:latin typeface="Lato"/>
              <a:ea typeface="Lato"/>
              <a:cs typeface="Lato"/>
              <a:sym typeface="Lato"/>
            </a:endParaRPr>
          </a:p>
          <a:p>
            <a:pPr indent="0" lvl="0" marL="0" rtl="0" algn="just">
              <a:spcBef>
                <a:spcPts val="0"/>
              </a:spcBef>
              <a:spcAft>
                <a:spcPts val="0"/>
              </a:spcAft>
              <a:buNone/>
            </a:pPr>
            <a:r>
              <a:t/>
            </a:r>
            <a:endParaRPr sz="1800">
              <a:solidFill>
                <a:schemeClr val="dk2"/>
              </a:solidFill>
              <a:latin typeface="Lato"/>
              <a:ea typeface="Lato"/>
              <a:cs typeface="Lato"/>
              <a:sym typeface="Lato"/>
            </a:endParaRPr>
          </a:p>
        </p:txBody>
      </p:sp>
      <p:pic>
        <p:nvPicPr>
          <p:cNvPr id="486" name="Google Shape;486;p33"/>
          <p:cNvPicPr preferRelativeResize="0"/>
          <p:nvPr/>
        </p:nvPicPr>
        <p:blipFill rotWithShape="1">
          <a:blip r:embed="rId3">
            <a:alphaModFix/>
          </a:blip>
          <a:srcRect b="15295" l="24547" r="31500" t="26500"/>
          <a:stretch/>
        </p:blipFill>
        <p:spPr>
          <a:xfrm>
            <a:off x="6246575" y="587550"/>
            <a:ext cx="2776252" cy="2067151"/>
          </a:xfrm>
          <a:prstGeom prst="rect">
            <a:avLst/>
          </a:prstGeom>
          <a:noFill/>
          <a:ln>
            <a:noFill/>
          </a:ln>
        </p:spPr>
      </p:pic>
      <p:pic>
        <p:nvPicPr>
          <p:cNvPr id="487" name="Google Shape;487;p33"/>
          <p:cNvPicPr preferRelativeResize="0"/>
          <p:nvPr/>
        </p:nvPicPr>
        <p:blipFill rotWithShape="1">
          <a:blip r:embed="rId4">
            <a:alphaModFix/>
          </a:blip>
          <a:srcRect b="5816" l="21122" r="24951" t="24608"/>
          <a:stretch/>
        </p:blipFill>
        <p:spPr>
          <a:xfrm>
            <a:off x="692675" y="1973850"/>
            <a:ext cx="3502950" cy="2540774"/>
          </a:xfrm>
          <a:prstGeom prst="rect">
            <a:avLst/>
          </a:prstGeom>
          <a:noFill/>
          <a:ln>
            <a:noFill/>
          </a:ln>
        </p:spPr>
      </p:pic>
      <p:pic>
        <p:nvPicPr>
          <p:cNvPr id="488" name="Google Shape;488;p33"/>
          <p:cNvPicPr preferRelativeResize="0"/>
          <p:nvPr/>
        </p:nvPicPr>
        <p:blipFill rotWithShape="1">
          <a:blip r:embed="rId5">
            <a:alphaModFix/>
          </a:blip>
          <a:srcRect b="12165" l="23425" r="28493" t="48552"/>
          <a:stretch/>
        </p:blipFill>
        <p:spPr>
          <a:xfrm>
            <a:off x="4386075" y="2654700"/>
            <a:ext cx="4350276" cy="1998100"/>
          </a:xfrm>
          <a:prstGeom prst="rect">
            <a:avLst/>
          </a:prstGeom>
          <a:noFill/>
          <a:ln>
            <a:noFill/>
          </a:ln>
        </p:spPr>
      </p:pic>
      <p:grpSp>
        <p:nvGrpSpPr>
          <p:cNvPr id="489" name="Google Shape;489;p33"/>
          <p:cNvGrpSpPr/>
          <p:nvPr/>
        </p:nvGrpSpPr>
        <p:grpSpPr>
          <a:xfrm>
            <a:off x="-281387" y="4681250"/>
            <a:ext cx="9706782" cy="323100"/>
            <a:chOff x="-281387" y="4681250"/>
            <a:chExt cx="9706782" cy="323100"/>
          </a:xfrm>
        </p:grpSpPr>
        <p:sp>
          <p:nvSpPr>
            <p:cNvPr id="490" name="Google Shape;490;p33"/>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497" name="Google Shape;497;p3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498" name="Google Shape;498;p3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499" name="Google Shape;499;p3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500" name="Google Shape;500;p3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501" name="Google Shape;501;p3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502" name="Google Shape;502;p33"/>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4"/>
          <p:cNvSpPr txBox="1"/>
          <p:nvPr>
            <p:ph type="title"/>
          </p:nvPr>
        </p:nvSpPr>
        <p:spPr>
          <a:xfrm>
            <a:off x="311700" y="391350"/>
            <a:ext cx="69513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di Dominio - Giocare un turno</a:t>
            </a:r>
            <a:endParaRPr sz="2500"/>
          </a:p>
        </p:txBody>
      </p:sp>
      <p:sp>
        <p:nvSpPr>
          <p:cNvPr id="509" name="Google Shape;509;p34"/>
          <p:cNvSpPr txBox="1"/>
          <p:nvPr/>
        </p:nvSpPr>
        <p:spPr>
          <a:xfrm>
            <a:off x="967175" y="1509750"/>
            <a:ext cx="6567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solidFill>
                <a:schemeClr val="dk2"/>
              </a:solidFill>
              <a:latin typeface="Lato"/>
              <a:ea typeface="Lato"/>
              <a:cs typeface="Lato"/>
              <a:sym typeface="Lato"/>
            </a:endParaRPr>
          </a:p>
          <a:p>
            <a:pPr indent="-342900" lvl="0" marL="4572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Introduzione di relazioni tra concetti e attributi fondamentali</a:t>
            </a:r>
            <a:endParaRPr sz="1800">
              <a:solidFill>
                <a:schemeClr val="dk2"/>
              </a:solidFill>
              <a:latin typeface="Lato"/>
              <a:ea typeface="Lato"/>
              <a:cs typeface="Lato"/>
              <a:sym typeface="Lato"/>
            </a:endParaRPr>
          </a:p>
          <a:p>
            <a:pPr indent="-342900" lvl="1" marL="9144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Inclusione di </a:t>
            </a:r>
            <a:r>
              <a:rPr b="1" lang="en-GB" sz="1800">
                <a:solidFill>
                  <a:schemeClr val="dk2"/>
                </a:solidFill>
                <a:latin typeface="Lato"/>
                <a:ea typeface="Lato"/>
                <a:cs typeface="Lato"/>
                <a:sym typeface="Lato"/>
              </a:rPr>
              <a:t>associazioni</a:t>
            </a:r>
            <a:r>
              <a:rPr lang="en-GB" sz="1800">
                <a:solidFill>
                  <a:schemeClr val="dk2"/>
                </a:solidFill>
                <a:latin typeface="Lato"/>
                <a:ea typeface="Lato"/>
                <a:cs typeface="Lato"/>
                <a:sym typeface="Lato"/>
              </a:rPr>
              <a:t> per cui la conoscenza della relazione deve essere conservata per qualche durata</a:t>
            </a:r>
            <a:endParaRPr sz="1800">
              <a:solidFill>
                <a:schemeClr val="dk2"/>
              </a:solidFill>
              <a:latin typeface="Lato"/>
              <a:ea typeface="Lato"/>
              <a:cs typeface="Lato"/>
              <a:sym typeface="Lato"/>
            </a:endParaRPr>
          </a:p>
          <a:p>
            <a:pPr indent="-342900" lvl="1" marL="9144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Introduzione di </a:t>
            </a:r>
            <a:r>
              <a:rPr b="1" lang="en-GB" sz="1800">
                <a:solidFill>
                  <a:schemeClr val="dk2"/>
                </a:solidFill>
                <a:latin typeface="Lato"/>
                <a:ea typeface="Lato"/>
                <a:cs typeface="Lato"/>
                <a:sym typeface="Lato"/>
              </a:rPr>
              <a:t>attributi</a:t>
            </a:r>
            <a:r>
              <a:rPr lang="en-GB" sz="1800">
                <a:solidFill>
                  <a:schemeClr val="dk2"/>
                </a:solidFill>
                <a:latin typeface="Lato"/>
                <a:ea typeface="Lato"/>
                <a:cs typeface="Lato"/>
                <a:sym typeface="Lato"/>
              </a:rPr>
              <a:t> come tipi di dati “primitivi”</a:t>
            </a:r>
            <a:endParaRPr sz="1800">
              <a:solidFill>
                <a:schemeClr val="dk2"/>
              </a:solidFill>
              <a:latin typeface="Lato"/>
              <a:ea typeface="Lato"/>
              <a:cs typeface="Lato"/>
              <a:sym typeface="Lato"/>
            </a:endParaRPr>
          </a:p>
          <a:p>
            <a:pPr indent="0" lvl="0" marL="0" rtl="0" algn="just">
              <a:spcBef>
                <a:spcPts val="0"/>
              </a:spcBef>
              <a:spcAft>
                <a:spcPts val="0"/>
              </a:spcAft>
              <a:buNone/>
            </a:pPr>
            <a:r>
              <a:t/>
            </a:r>
            <a:endParaRPr sz="1800">
              <a:solidFill>
                <a:schemeClr val="dk2"/>
              </a:solidFill>
              <a:latin typeface="Lato"/>
              <a:ea typeface="Lato"/>
              <a:cs typeface="Lato"/>
              <a:sym typeface="Lato"/>
            </a:endParaRPr>
          </a:p>
        </p:txBody>
      </p:sp>
      <p:grpSp>
        <p:nvGrpSpPr>
          <p:cNvPr id="510" name="Google Shape;510;p34"/>
          <p:cNvGrpSpPr/>
          <p:nvPr/>
        </p:nvGrpSpPr>
        <p:grpSpPr>
          <a:xfrm>
            <a:off x="-281387" y="4681250"/>
            <a:ext cx="9706782" cy="323100"/>
            <a:chOff x="-281387" y="4681250"/>
            <a:chExt cx="9706782" cy="323100"/>
          </a:xfrm>
        </p:grpSpPr>
        <p:sp>
          <p:nvSpPr>
            <p:cNvPr id="511" name="Google Shape;511;p34"/>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518" name="Google Shape;518;p3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519" name="Google Shape;519;p3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520" name="Google Shape;520;p3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521" name="Google Shape;521;p3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522" name="Google Shape;522;p3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523" name="Google Shape;523;p3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5"/>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di Dominio - </a:t>
            </a:r>
            <a:r>
              <a:rPr lang="en-GB" sz="2500"/>
              <a:t>Giocare un turno</a:t>
            </a:r>
            <a:endParaRPr sz="2500"/>
          </a:p>
        </p:txBody>
      </p:sp>
      <p:pic>
        <p:nvPicPr>
          <p:cNvPr id="530" name="Google Shape;530;p35"/>
          <p:cNvPicPr preferRelativeResize="0"/>
          <p:nvPr/>
        </p:nvPicPr>
        <p:blipFill>
          <a:blip r:embed="rId3">
            <a:alphaModFix/>
          </a:blip>
          <a:stretch>
            <a:fillRect/>
          </a:stretch>
        </p:blipFill>
        <p:spPr>
          <a:xfrm>
            <a:off x="671550" y="837150"/>
            <a:ext cx="7800901" cy="3772951"/>
          </a:xfrm>
          <a:prstGeom prst="rect">
            <a:avLst/>
          </a:prstGeom>
          <a:noFill/>
          <a:ln>
            <a:noFill/>
          </a:ln>
        </p:spPr>
      </p:pic>
      <p:grpSp>
        <p:nvGrpSpPr>
          <p:cNvPr id="531" name="Google Shape;531;p35"/>
          <p:cNvGrpSpPr/>
          <p:nvPr/>
        </p:nvGrpSpPr>
        <p:grpSpPr>
          <a:xfrm>
            <a:off x="-281387" y="4681250"/>
            <a:ext cx="9706782" cy="323100"/>
            <a:chOff x="-281387" y="4681250"/>
            <a:chExt cx="9706782" cy="323100"/>
          </a:xfrm>
        </p:grpSpPr>
        <p:sp>
          <p:nvSpPr>
            <p:cNvPr id="532" name="Google Shape;532;p35"/>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539" name="Google Shape;539;p3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540" name="Google Shape;540;p3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541" name="Google Shape;541;p3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542" name="Google Shape;542;p3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543" name="Google Shape;543;p3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544" name="Google Shape;544;p3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6"/>
          <p:cNvSpPr txBox="1"/>
          <p:nvPr>
            <p:ph type="title"/>
          </p:nvPr>
        </p:nvSpPr>
        <p:spPr>
          <a:xfrm>
            <a:off x="311700" y="391350"/>
            <a:ext cx="41610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t>SSD - </a:t>
            </a:r>
            <a:r>
              <a:rPr lang="en-GB" sz="2500"/>
              <a:t>Giocare un Turno</a:t>
            </a:r>
            <a:endParaRPr sz="2500"/>
          </a:p>
          <a:p>
            <a:pPr indent="0" lvl="0" marL="0" rtl="0" algn="l">
              <a:spcBef>
                <a:spcPts val="0"/>
              </a:spcBef>
              <a:spcAft>
                <a:spcPts val="0"/>
              </a:spcAft>
              <a:buSzPts val="990"/>
              <a:buNone/>
            </a:pPr>
            <a:r>
              <a:t/>
            </a:r>
            <a:endParaRPr sz="2500"/>
          </a:p>
        </p:txBody>
      </p:sp>
      <p:pic>
        <p:nvPicPr>
          <p:cNvPr id="551" name="Google Shape;551;p36"/>
          <p:cNvPicPr preferRelativeResize="0"/>
          <p:nvPr/>
        </p:nvPicPr>
        <p:blipFill>
          <a:blip r:embed="rId3">
            <a:alphaModFix/>
          </a:blip>
          <a:stretch>
            <a:fillRect/>
          </a:stretch>
        </p:blipFill>
        <p:spPr>
          <a:xfrm>
            <a:off x="4572000" y="161040"/>
            <a:ext cx="4161000" cy="4641110"/>
          </a:xfrm>
          <a:prstGeom prst="rect">
            <a:avLst/>
          </a:prstGeom>
          <a:noFill/>
          <a:ln>
            <a:noFill/>
          </a:ln>
        </p:spPr>
      </p:pic>
      <p:sp>
        <p:nvSpPr>
          <p:cNvPr id="552" name="Google Shape;552;p36"/>
          <p:cNvSpPr txBox="1"/>
          <p:nvPr/>
        </p:nvSpPr>
        <p:spPr>
          <a:xfrm>
            <a:off x="252450" y="965625"/>
            <a:ext cx="42795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Lato"/>
              <a:buChar char="●"/>
            </a:pPr>
            <a:r>
              <a:rPr lang="en-GB" sz="1700">
                <a:latin typeface="Lato"/>
                <a:ea typeface="Lato"/>
                <a:cs typeface="Lato"/>
                <a:sym typeface="Lato"/>
              </a:rPr>
              <a:t>Sistema considerato a scatola nera.</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GB" sz="1700">
                <a:latin typeface="Lato"/>
                <a:ea typeface="Lato"/>
                <a:cs typeface="Lato"/>
                <a:sym typeface="Lato"/>
              </a:rPr>
              <a:t>Vediamo solo eventi che superano il confine del sistema, in ordine cronologico.</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GB" sz="1700">
                <a:latin typeface="Lato"/>
                <a:ea typeface="Lato"/>
                <a:cs typeface="Lato"/>
                <a:sym typeface="Lato"/>
              </a:rPr>
              <a:t>Spieghiamo cosa fa il sistema, senza specificare come lo fa.</a:t>
            </a:r>
            <a:endParaRPr sz="1700">
              <a:latin typeface="Lato"/>
              <a:ea typeface="Lato"/>
              <a:cs typeface="Lato"/>
              <a:sym typeface="Lato"/>
            </a:endParaRPr>
          </a:p>
        </p:txBody>
      </p:sp>
      <p:sp>
        <p:nvSpPr>
          <p:cNvPr id="553" name="Google Shape;553;p36"/>
          <p:cNvSpPr txBox="1"/>
          <p:nvPr/>
        </p:nvSpPr>
        <p:spPr>
          <a:xfrm>
            <a:off x="311700" y="2720325"/>
            <a:ext cx="40443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latin typeface="Lato"/>
                <a:ea typeface="Lato"/>
                <a:cs typeface="Lato"/>
                <a:sym typeface="Lato"/>
              </a:rPr>
              <a:t>Input: Scenario principale di successo del caso d’uso UC3</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GB" sz="1700">
                <a:latin typeface="Lato"/>
                <a:ea typeface="Lato"/>
                <a:cs typeface="Lato"/>
                <a:sym typeface="Lato"/>
              </a:rPr>
              <a:t>Perchè creare l’SSD?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GB" sz="1700">
                <a:latin typeface="Lato"/>
                <a:ea typeface="Lato"/>
                <a:cs typeface="Lato"/>
                <a:sym typeface="Lato"/>
              </a:rPr>
              <a:t>Per sapere tutti i possibili input al nostro sistema, per poi poterli gestire.</a:t>
            </a:r>
            <a:endParaRPr sz="1700">
              <a:latin typeface="Lato"/>
              <a:ea typeface="Lato"/>
              <a:cs typeface="Lato"/>
              <a:sym typeface="Lato"/>
            </a:endParaRPr>
          </a:p>
        </p:txBody>
      </p:sp>
      <p:grpSp>
        <p:nvGrpSpPr>
          <p:cNvPr id="554" name="Google Shape;554;p36"/>
          <p:cNvGrpSpPr/>
          <p:nvPr/>
        </p:nvGrpSpPr>
        <p:grpSpPr>
          <a:xfrm>
            <a:off x="-281387" y="4681250"/>
            <a:ext cx="9706782" cy="323100"/>
            <a:chOff x="-281387" y="4681250"/>
            <a:chExt cx="9706782" cy="323100"/>
          </a:xfrm>
        </p:grpSpPr>
        <p:sp>
          <p:nvSpPr>
            <p:cNvPr id="555" name="Google Shape;555;p36"/>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562" name="Google Shape;562;p3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563" name="Google Shape;563;p3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564" name="Google Shape;564;p3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565" name="Google Shape;565;p3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566" name="Google Shape;566;p3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567" name="Google Shape;567;p36"/>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7"/>
          <p:cNvSpPr txBox="1"/>
          <p:nvPr>
            <p:ph type="title"/>
          </p:nvPr>
        </p:nvSpPr>
        <p:spPr>
          <a:xfrm>
            <a:off x="311700" y="391350"/>
            <a:ext cx="3774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800"/>
              <a:t>Contratti - </a:t>
            </a:r>
            <a:endParaRPr sz="2800"/>
          </a:p>
          <a:p>
            <a:pPr indent="0" lvl="0" marL="0" rtl="0" algn="l">
              <a:spcBef>
                <a:spcPts val="0"/>
              </a:spcBef>
              <a:spcAft>
                <a:spcPts val="0"/>
              </a:spcAft>
              <a:buNone/>
            </a:pPr>
            <a:r>
              <a:rPr lang="en-GB" sz="2800"/>
              <a:t>Giocare un Turno </a:t>
            </a:r>
            <a:endParaRPr sz="2800"/>
          </a:p>
        </p:txBody>
      </p:sp>
      <p:pic>
        <p:nvPicPr>
          <p:cNvPr id="574" name="Google Shape;574;p37"/>
          <p:cNvPicPr preferRelativeResize="0"/>
          <p:nvPr/>
        </p:nvPicPr>
        <p:blipFill>
          <a:blip r:embed="rId3">
            <a:alphaModFix/>
          </a:blip>
          <a:stretch>
            <a:fillRect/>
          </a:stretch>
        </p:blipFill>
        <p:spPr>
          <a:xfrm>
            <a:off x="3683050" y="213475"/>
            <a:ext cx="3839358" cy="2047777"/>
          </a:xfrm>
          <a:prstGeom prst="rect">
            <a:avLst/>
          </a:prstGeom>
          <a:noFill/>
          <a:ln cap="flat" cmpd="sng" w="9525">
            <a:solidFill>
              <a:srgbClr val="000000"/>
            </a:solidFill>
            <a:prstDash val="solid"/>
            <a:round/>
            <a:headEnd len="sm" w="sm" type="none"/>
            <a:tailEnd len="sm" w="sm" type="none"/>
          </a:ln>
          <a:effectLst>
            <a:outerShdw blurRad="57150" rotWithShape="0" algn="bl" dir="10920000" dist="57150">
              <a:srgbClr val="000000">
                <a:alpha val="52000"/>
              </a:srgbClr>
            </a:outerShdw>
          </a:effectLst>
        </p:spPr>
      </p:pic>
      <p:pic>
        <p:nvPicPr>
          <p:cNvPr id="575" name="Google Shape;575;p37"/>
          <p:cNvPicPr preferRelativeResize="0"/>
          <p:nvPr/>
        </p:nvPicPr>
        <p:blipFill>
          <a:blip r:embed="rId4">
            <a:alphaModFix/>
          </a:blip>
          <a:stretch>
            <a:fillRect/>
          </a:stretch>
        </p:blipFill>
        <p:spPr>
          <a:xfrm>
            <a:off x="3879584" y="750737"/>
            <a:ext cx="3895911" cy="2054196"/>
          </a:xfrm>
          <a:prstGeom prst="rect">
            <a:avLst/>
          </a:prstGeom>
          <a:noFill/>
          <a:ln cap="flat" cmpd="sng" w="9525">
            <a:solidFill>
              <a:srgbClr val="000000"/>
            </a:solidFill>
            <a:prstDash val="solid"/>
            <a:round/>
            <a:headEnd len="sm" w="sm" type="none"/>
            <a:tailEnd len="sm" w="sm" type="none"/>
          </a:ln>
          <a:effectLst>
            <a:outerShdw blurRad="57150" rotWithShape="0" algn="bl" dir="10920000" dist="57150">
              <a:srgbClr val="000000">
                <a:alpha val="52000"/>
              </a:srgbClr>
            </a:outerShdw>
          </a:effectLst>
        </p:spPr>
      </p:pic>
      <p:pic>
        <p:nvPicPr>
          <p:cNvPr id="576" name="Google Shape;576;p37"/>
          <p:cNvPicPr preferRelativeResize="0"/>
          <p:nvPr/>
        </p:nvPicPr>
        <p:blipFill>
          <a:blip r:embed="rId5">
            <a:alphaModFix/>
          </a:blip>
          <a:stretch>
            <a:fillRect/>
          </a:stretch>
        </p:blipFill>
        <p:spPr>
          <a:xfrm>
            <a:off x="4249498" y="1280010"/>
            <a:ext cx="3845641" cy="2811681"/>
          </a:xfrm>
          <a:prstGeom prst="rect">
            <a:avLst/>
          </a:prstGeom>
          <a:noFill/>
          <a:ln cap="flat" cmpd="sng" w="9525">
            <a:solidFill>
              <a:srgbClr val="000000"/>
            </a:solidFill>
            <a:prstDash val="solid"/>
            <a:round/>
            <a:headEnd len="sm" w="sm" type="none"/>
            <a:tailEnd len="sm" w="sm" type="none"/>
          </a:ln>
          <a:effectLst>
            <a:outerShdw blurRad="57150" rotWithShape="0" algn="bl" dir="10920000" dist="57150">
              <a:srgbClr val="000000">
                <a:alpha val="52000"/>
              </a:srgbClr>
            </a:outerShdw>
          </a:effectLst>
        </p:spPr>
      </p:pic>
      <p:pic>
        <p:nvPicPr>
          <p:cNvPr id="577" name="Google Shape;577;p37"/>
          <p:cNvPicPr preferRelativeResize="0"/>
          <p:nvPr/>
        </p:nvPicPr>
        <p:blipFill>
          <a:blip r:embed="rId6">
            <a:alphaModFix/>
          </a:blip>
          <a:stretch>
            <a:fillRect/>
          </a:stretch>
        </p:blipFill>
        <p:spPr>
          <a:xfrm>
            <a:off x="4507599" y="1773267"/>
            <a:ext cx="3839358" cy="2638358"/>
          </a:xfrm>
          <a:prstGeom prst="rect">
            <a:avLst/>
          </a:prstGeom>
          <a:noFill/>
          <a:ln cap="flat" cmpd="sng" w="9525">
            <a:solidFill>
              <a:srgbClr val="000000"/>
            </a:solidFill>
            <a:prstDash val="solid"/>
            <a:round/>
            <a:headEnd len="sm" w="sm" type="none"/>
            <a:tailEnd len="sm" w="sm" type="none"/>
          </a:ln>
          <a:effectLst>
            <a:outerShdw blurRad="57150" rotWithShape="0" algn="bl" dir="10920000" dist="57150">
              <a:srgbClr val="000000">
                <a:alpha val="52000"/>
              </a:srgbClr>
            </a:outerShdw>
          </a:effectLst>
        </p:spPr>
      </p:pic>
      <p:pic>
        <p:nvPicPr>
          <p:cNvPr id="578" name="Google Shape;578;p37"/>
          <p:cNvPicPr preferRelativeResize="0"/>
          <p:nvPr/>
        </p:nvPicPr>
        <p:blipFill>
          <a:blip r:embed="rId7">
            <a:alphaModFix/>
          </a:blip>
          <a:stretch>
            <a:fillRect/>
          </a:stretch>
        </p:blipFill>
        <p:spPr>
          <a:xfrm>
            <a:off x="4860818" y="2361485"/>
            <a:ext cx="3839358" cy="2002841"/>
          </a:xfrm>
          <a:prstGeom prst="rect">
            <a:avLst/>
          </a:prstGeom>
          <a:noFill/>
          <a:ln cap="flat" cmpd="sng" w="9525">
            <a:solidFill>
              <a:srgbClr val="000000"/>
            </a:solidFill>
            <a:prstDash val="solid"/>
            <a:round/>
            <a:headEnd len="sm" w="sm" type="none"/>
            <a:tailEnd len="sm" w="sm" type="none"/>
          </a:ln>
          <a:effectLst>
            <a:outerShdw blurRad="57150" rotWithShape="0" algn="bl" dir="10920000" dist="57150">
              <a:srgbClr val="000000">
                <a:alpha val="52000"/>
              </a:srgbClr>
            </a:outerShdw>
          </a:effectLst>
        </p:spPr>
      </p:pic>
      <p:sp>
        <p:nvSpPr>
          <p:cNvPr id="579" name="Google Shape;579;p37"/>
          <p:cNvSpPr txBox="1"/>
          <p:nvPr/>
        </p:nvSpPr>
        <p:spPr>
          <a:xfrm>
            <a:off x="182950" y="1514600"/>
            <a:ext cx="369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Raffinare gli input presente nel SSD specificando: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Parametri</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Pre-condizioni</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Post-condizioni</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grpSp>
        <p:nvGrpSpPr>
          <p:cNvPr id="580" name="Google Shape;580;p37"/>
          <p:cNvGrpSpPr/>
          <p:nvPr/>
        </p:nvGrpSpPr>
        <p:grpSpPr>
          <a:xfrm>
            <a:off x="-281387" y="4681250"/>
            <a:ext cx="9706782" cy="323100"/>
            <a:chOff x="-281387" y="4681250"/>
            <a:chExt cx="9706782" cy="323100"/>
          </a:xfrm>
        </p:grpSpPr>
        <p:sp>
          <p:nvSpPr>
            <p:cNvPr id="581" name="Google Shape;581;p37"/>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588" name="Google Shape;588;p3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589" name="Google Shape;589;p3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590" name="Google Shape;590;p3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591" name="Google Shape;591;p3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592" name="Google Shape;592;p3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593" name="Google Shape;593;p37"/>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Passaggio dalla fase di Analisi alla fase di Design</a:t>
            </a:r>
            <a:endParaRPr/>
          </a:p>
        </p:txBody>
      </p:sp>
      <p:sp>
        <p:nvSpPr>
          <p:cNvPr id="600" name="Google Shape;600;p38"/>
          <p:cNvSpPr txBox="1"/>
          <p:nvPr>
            <p:ph idx="1" type="body"/>
          </p:nvPr>
        </p:nvSpPr>
        <p:spPr>
          <a:xfrm>
            <a:off x="565825" y="1141150"/>
            <a:ext cx="2418900" cy="3130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sz="1700"/>
              <a:t>Output provenienti dalla fase di Analisi:</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lang="en-GB" sz="1700"/>
              <a:t>Modello di Dominio</a:t>
            </a:r>
            <a:endParaRPr sz="1700"/>
          </a:p>
          <a:p>
            <a:pPr indent="0" lvl="0" marL="0" rtl="0" algn="l">
              <a:spcBef>
                <a:spcPts val="1200"/>
              </a:spcBef>
              <a:spcAft>
                <a:spcPts val="1200"/>
              </a:spcAft>
              <a:buNone/>
            </a:pPr>
            <a:r>
              <a:rPr lang="en-GB" sz="1700"/>
              <a:t>Contratti</a:t>
            </a:r>
            <a:endParaRPr sz="1700"/>
          </a:p>
        </p:txBody>
      </p:sp>
      <p:sp>
        <p:nvSpPr>
          <p:cNvPr id="601" name="Google Shape;601;p38"/>
          <p:cNvSpPr txBox="1"/>
          <p:nvPr>
            <p:ph idx="1" type="body"/>
          </p:nvPr>
        </p:nvSpPr>
        <p:spPr>
          <a:xfrm>
            <a:off x="5752425" y="1141150"/>
            <a:ext cx="2710800" cy="3130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GB" sz="1700"/>
              <a:t>Documenti che dovremmo creare a partire dal output dell’Analisi</a:t>
            </a:r>
            <a:endParaRPr sz="1700"/>
          </a:p>
          <a:p>
            <a:pPr indent="0" lvl="0" marL="0" rtl="0" algn="l">
              <a:lnSpc>
                <a:spcPct val="105000"/>
              </a:lnSpc>
              <a:spcBef>
                <a:spcPts val="1200"/>
              </a:spcBef>
              <a:spcAft>
                <a:spcPts val="0"/>
              </a:spcAft>
              <a:buNone/>
            </a:pPr>
            <a:r>
              <a:t/>
            </a:r>
            <a:endParaRPr sz="1700"/>
          </a:p>
          <a:p>
            <a:pPr indent="0" lvl="0" marL="0" rtl="0" algn="l">
              <a:lnSpc>
                <a:spcPct val="105000"/>
              </a:lnSpc>
              <a:spcBef>
                <a:spcPts val="1200"/>
              </a:spcBef>
              <a:spcAft>
                <a:spcPts val="0"/>
              </a:spcAft>
              <a:buNone/>
            </a:pPr>
            <a:r>
              <a:rPr lang="en-GB" sz="1700"/>
              <a:t>SD(Sequence Diagram), uno per ogni contratto</a:t>
            </a:r>
            <a:endParaRPr sz="1700"/>
          </a:p>
          <a:p>
            <a:pPr indent="0" lvl="0" marL="0" rtl="0" algn="l">
              <a:lnSpc>
                <a:spcPct val="105000"/>
              </a:lnSpc>
              <a:spcBef>
                <a:spcPts val="1200"/>
              </a:spcBef>
              <a:spcAft>
                <a:spcPts val="1200"/>
              </a:spcAft>
              <a:buNone/>
            </a:pPr>
            <a:r>
              <a:rPr lang="en-GB" sz="1700"/>
              <a:t>Modello delle classi</a:t>
            </a:r>
            <a:endParaRPr sz="1700"/>
          </a:p>
        </p:txBody>
      </p:sp>
      <p:sp>
        <p:nvSpPr>
          <p:cNvPr id="602" name="Google Shape;602;p38"/>
          <p:cNvSpPr/>
          <p:nvPr/>
        </p:nvSpPr>
        <p:spPr>
          <a:xfrm>
            <a:off x="3256900" y="2414675"/>
            <a:ext cx="2136300" cy="52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38"/>
          <p:cNvGrpSpPr/>
          <p:nvPr/>
        </p:nvGrpSpPr>
        <p:grpSpPr>
          <a:xfrm>
            <a:off x="-281387" y="4681250"/>
            <a:ext cx="9706782" cy="323100"/>
            <a:chOff x="-281387" y="4681250"/>
            <a:chExt cx="9706782" cy="323100"/>
          </a:xfrm>
        </p:grpSpPr>
        <p:sp>
          <p:nvSpPr>
            <p:cNvPr id="604" name="Google Shape;604;p38"/>
            <p:cNvSpPr/>
            <p:nvPr/>
          </p:nvSpPr>
          <p:spPr>
            <a:xfrm>
              <a:off x="2492100"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611" name="Google Shape;611;p3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612" name="Google Shape;612;p3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613" name="Google Shape;613;p3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614" name="Google Shape;614;p3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615" name="Google Shape;615;p3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616" name="Google Shape;616;p38"/>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9"/>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makeChoice - Iterazione 1</a:t>
            </a:r>
            <a:endParaRPr sz="2500"/>
          </a:p>
        </p:txBody>
      </p:sp>
      <p:pic>
        <p:nvPicPr>
          <p:cNvPr id="623" name="Google Shape;623;p39"/>
          <p:cNvPicPr preferRelativeResize="0"/>
          <p:nvPr/>
        </p:nvPicPr>
        <p:blipFill rotWithShape="1">
          <a:blip r:embed="rId3">
            <a:alphaModFix/>
          </a:blip>
          <a:srcRect b="9329" l="27346" r="0" t="0"/>
          <a:stretch/>
        </p:blipFill>
        <p:spPr>
          <a:xfrm>
            <a:off x="2701875" y="1065750"/>
            <a:ext cx="3319601" cy="3420875"/>
          </a:xfrm>
          <a:prstGeom prst="rect">
            <a:avLst/>
          </a:prstGeom>
          <a:noFill/>
          <a:ln>
            <a:noFill/>
          </a:ln>
        </p:spPr>
      </p:pic>
      <p:sp>
        <p:nvSpPr>
          <p:cNvPr id="624" name="Google Shape;624;p39"/>
          <p:cNvSpPr/>
          <p:nvPr/>
        </p:nvSpPr>
        <p:spPr>
          <a:xfrm>
            <a:off x="3865075" y="1400525"/>
            <a:ext cx="1115400" cy="2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9"/>
          <p:cNvGrpSpPr/>
          <p:nvPr/>
        </p:nvGrpSpPr>
        <p:grpSpPr>
          <a:xfrm>
            <a:off x="-281387" y="4681250"/>
            <a:ext cx="9706782" cy="323100"/>
            <a:chOff x="-281387" y="4681250"/>
            <a:chExt cx="9706782" cy="323100"/>
          </a:xfrm>
        </p:grpSpPr>
        <p:sp>
          <p:nvSpPr>
            <p:cNvPr id="626" name="Google Shape;626;p3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633" name="Google Shape;633;p3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634" name="Google Shape;634;p3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635" name="Google Shape;635;p3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636" name="Google Shape;636;p3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637" name="Google Shape;637;p3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638" name="Google Shape;638;p39"/>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0"/>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makeChoice</a:t>
            </a:r>
            <a:endParaRPr sz="2500"/>
          </a:p>
        </p:txBody>
      </p:sp>
      <p:sp>
        <p:nvSpPr>
          <p:cNvPr id="645" name="Google Shape;645;p40"/>
          <p:cNvSpPr txBox="1"/>
          <p:nvPr/>
        </p:nvSpPr>
        <p:spPr>
          <a:xfrm>
            <a:off x="879975" y="913050"/>
            <a:ext cx="69159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800">
                <a:solidFill>
                  <a:schemeClr val="dk2"/>
                </a:solidFill>
                <a:latin typeface="Lato"/>
                <a:ea typeface="Lato"/>
                <a:cs typeface="Lato"/>
                <a:sym typeface="Lato"/>
              </a:rPr>
              <a:t>Scopo</a:t>
            </a:r>
            <a:r>
              <a:rPr lang="en-GB" sz="1800">
                <a:solidFill>
                  <a:schemeClr val="dk2"/>
                </a:solidFill>
                <a:latin typeface="Lato"/>
                <a:ea typeface="Lato"/>
                <a:cs typeface="Lato"/>
                <a:sym typeface="Lato"/>
              </a:rPr>
              <a:t> operazione: rendere attive le Carte nella mano del Giocatore, in risposta alla scelta del Giocatore di voler intraprendere l’azione del camminare.</a:t>
            </a:r>
            <a:endParaRPr sz="1800">
              <a:solidFill>
                <a:schemeClr val="dk2"/>
              </a:solidFill>
              <a:latin typeface="Lato"/>
              <a:ea typeface="Lato"/>
              <a:cs typeface="Lato"/>
              <a:sym typeface="Lato"/>
            </a:endParaRPr>
          </a:p>
        </p:txBody>
      </p:sp>
      <p:pic>
        <p:nvPicPr>
          <p:cNvPr id="646" name="Google Shape;646;p40"/>
          <p:cNvPicPr preferRelativeResize="0"/>
          <p:nvPr/>
        </p:nvPicPr>
        <p:blipFill rotWithShape="1">
          <a:blip r:embed="rId3">
            <a:alphaModFix/>
          </a:blip>
          <a:srcRect b="44156" l="11917" r="0" t="10260"/>
          <a:stretch/>
        </p:blipFill>
        <p:spPr>
          <a:xfrm>
            <a:off x="1221025" y="2082200"/>
            <a:ext cx="6327852" cy="2057399"/>
          </a:xfrm>
          <a:prstGeom prst="rect">
            <a:avLst/>
          </a:prstGeom>
          <a:noFill/>
          <a:ln>
            <a:noFill/>
          </a:ln>
        </p:spPr>
      </p:pic>
      <p:grpSp>
        <p:nvGrpSpPr>
          <p:cNvPr id="647" name="Google Shape;647;p40"/>
          <p:cNvGrpSpPr/>
          <p:nvPr/>
        </p:nvGrpSpPr>
        <p:grpSpPr>
          <a:xfrm>
            <a:off x="-281387" y="4681250"/>
            <a:ext cx="9706782" cy="323100"/>
            <a:chOff x="-281387" y="4681250"/>
            <a:chExt cx="9706782" cy="323100"/>
          </a:xfrm>
        </p:grpSpPr>
        <p:sp>
          <p:nvSpPr>
            <p:cNvPr id="648" name="Google Shape;648;p40"/>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655" name="Google Shape;655;p4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656" name="Google Shape;656;p4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657" name="Google Shape;657;p4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658" name="Google Shape;658;p4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659" name="Google Shape;659;p4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660" name="Google Shape;660;p4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1"/>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Pattern GRASP</a:t>
            </a:r>
            <a:endParaRPr sz="2500"/>
          </a:p>
        </p:txBody>
      </p:sp>
      <p:sp>
        <p:nvSpPr>
          <p:cNvPr id="667" name="Google Shape;667;p41"/>
          <p:cNvSpPr txBox="1"/>
          <p:nvPr/>
        </p:nvSpPr>
        <p:spPr>
          <a:xfrm>
            <a:off x="570125" y="1177425"/>
            <a:ext cx="79446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800">
                <a:solidFill>
                  <a:schemeClr val="dk2"/>
                </a:solidFill>
                <a:latin typeface="Lato"/>
                <a:ea typeface="Lato"/>
                <a:cs typeface="Lato"/>
                <a:sym typeface="Lato"/>
              </a:rPr>
              <a:t>I pattern GRASP, acronimo di General Responsibility Assignment Software Patterns, danno un nome e descrivono alcuni principi generali per l’assegnazione di responsabilità nel Software.</a:t>
            </a:r>
            <a:endParaRPr sz="1800">
              <a:solidFill>
                <a:schemeClr val="dk2"/>
              </a:solidFill>
              <a:latin typeface="Lato"/>
              <a:ea typeface="Lato"/>
              <a:cs typeface="Lato"/>
              <a:sym typeface="Lato"/>
            </a:endParaRPr>
          </a:p>
          <a:p>
            <a:pPr indent="0" lvl="0" marL="0" rtl="0" algn="just">
              <a:spcBef>
                <a:spcPts val="0"/>
              </a:spcBef>
              <a:spcAft>
                <a:spcPts val="0"/>
              </a:spcAft>
              <a:buNone/>
            </a:pPr>
            <a:r>
              <a:rPr lang="en-GB" sz="1800">
                <a:solidFill>
                  <a:schemeClr val="dk2"/>
                </a:solidFill>
                <a:latin typeface="Lato"/>
                <a:ea typeface="Lato"/>
                <a:cs typeface="Lato"/>
                <a:sym typeface="Lato"/>
              </a:rPr>
              <a:t>La comprensione e l’essere riusciti ad applicare le idee che stanno alla base dei pattern GRASP, mentre disegnavamo i diagrammi di interazione e delle classi, ci ha consentito di acquisire più rapidamente la padronanza di questi principi di base.</a:t>
            </a:r>
            <a:endParaRPr sz="1800">
              <a:solidFill>
                <a:schemeClr val="dk2"/>
              </a:solidFill>
              <a:latin typeface="Lato"/>
              <a:ea typeface="Lato"/>
              <a:cs typeface="Lato"/>
              <a:sym typeface="Lato"/>
            </a:endParaRPr>
          </a:p>
          <a:p>
            <a:pPr indent="0" lvl="0" marL="0" rtl="0" algn="just">
              <a:spcBef>
                <a:spcPts val="0"/>
              </a:spcBef>
              <a:spcAft>
                <a:spcPts val="0"/>
              </a:spcAft>
              <a:buNone/>
            </a:pPr>
            <a:r>
              <a:rPr lang="en-GB" sz="1800">
                <a:solidFill>
                  <a:schemeClr val="dk2"/>
                </a:solidFill>
                <a:latin typeface="Lato"/>
                <a:ea typeface="Lato"/>
                <a:cs typeface="Lato"/>
                <a:sym typeface="Lato"/>
              </a:rPr>
              <a:t>Le scelte fatte ci consentono delle buone opportunità di riusare i componenti del sistema software in applicazioni future.</a:t>
            </a:r>
            <a:endParaRPr sz="1800">
              <a:solidFill>
                <a:schemeClr val="dk2"/>
              </a:solidFill>
              <a:latin typeface="Lato"/>
              <a:ea typeface="Lato"/>
              <a:cs typeface="Lato"/>
              <a:sym typeface="Lato"/>
            </a:endParaRPr>
          </a:p>
        </p:txBody>
      </p:sp>
      <p:grpSp>
        <p:nvGrpSpPr>
          <p:cNvPr id="668" name="Google Shape;668;p41"/>
          <p:cNvGrpSpPr/>
          <p:nvPr/>
        </p:nvGrpSpPr>
        <p:grpSpPr>
          <a:xfrm>
            <a:off x="-281387" y="4681250"/>
            <a:ext cx="9706782" cy="323100"/>
            <a:chOff x="-281387" y="4681250"/>
            <a:chExt cx="9706782" cy="323100"/>
          </a:xfrm>
        </p:grpSpPr>
        <p:sp>
          <p:nvSpPr>
            <p:cNvPr id="669" name="Google Shape;669;p41"/>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676" name="Google Shape;676;p4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677" name="Google Shape;677;p4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678" name="Google Shape;678;p4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679" name="Google Shape;679;p4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680" name="Google Shape;680;p4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681" name="Google Shape;681;p41"/>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Panoramica - Caratteristiche</a:t>
            </a:r>
            <a:endParaRPr/>
          </a:p>
        </p:txBody>
      </p:sp>
      <p:sp>
        <p:nvSpPr>
          <p:cNvPr id="90" name="Google Shape;90;p15"/>
          <p:cNvSpPr txBox="1"/>
          <p:nvPr>
            <p:ph idx="1" type="body"/>
          </p:nvPr>
        </p:nvSpPr>
        <p:spPr>
          <a:xfrm>
            <a:off x="311700" y="1152475"/>
            <a:ext cx="48105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Implementazione da versione analogica a </a:t>
            </a:r>
            <a:r>
              <a:rPr b="1" lang="en-GB"/>
              <a:t>versione digitale</a:t>
            </a:r>
            <a:r>
              <a:rPr lang="en-GB"/>
              <a:t> (web app)</a:t>
            </a:r>
            <a:endParaRPr/>
          </a:p>
          <a:p>
            <a:pPr indent="-342900" lvl="0" marL="457200" rtl="0" algn="l">
              <a:spcBef>
                <a:spcPts val="0"/>
              </a:spcBef>
              <a:spcAft>
                <a:spcPts val="0"/>
              </a:spcAft>
              <a:buSzPts val="1800"/>
              <a:buChar char="●"/>
            </a:pPr>
            <a:r>
              <a:rPr lang="en-GB"/>
              <a:t>Logica su </a:t>
            </a:r>
            <a:r>
              <a:rPr b="1" lang="en-GB"/>
              <a:t>lato server</a:t>
            </a:r>
            <a:endParaRPr b="1"/>
          </a:p>
          <a:p>
            <a:pPr indent="-342900" lvl="0" marL="457200" rtl="0" algn="l">
              <a:spcBef>
                <a:spcPts val="0"/>
              </a:spcBef>
              <a:spcAft>
                <a:spcPts val="0"/>
              </a:spcAft>
              <a:buSzPts val="1800"/>
              <a:buChar char="●"/>
            </a:pPr>
            <a:r>
              <a:rPr lang="en-GB"/>
              <a:t>Possibile introduzione di </a:t>
            </a:r>
            <a:r>
              <a:rPr b="1" lang="en-GB"/>
              <a:t>espansioni</a:t>
            </a:r>
            <a:endParaRPr b="1"/>
          </a:p>
          <a:p>
            <a:pPr indent="0" lvl="0" marL="457200" rtl="0" algn="l">
              <a:spcBef>
                <a:spcPts val="1200"/>
              </a:spcBef>
              <a:spcAft>
                <a:spcPts val="0"/>
              </a:spcAft>
              <a:buNone/>
            </a:pPr>
            <a:r>
              <a:t/>
            </a:r>
            <a:endParaRPr b="1"/>
          </a:p>
          <a:p>
            <a:pPr indent="0" lvl="0" marL="0" rtl="0" algn="l">
              <a:spcBef>
                <a:spcPts val="1200"/>
              </a:spcBef>
              <a:spcAft>
                <a:spcPts val="0"/>
              </a:spcAft>
              <a:buNone/>
            </a:pPr>
            <a:r>
              <a:rPr b="1" lang="en-GB"/>
              <a:t>Funzionalità sviluppate</a:t>
            </a:r>
            <a:endParaRPr b="1"/>
          </a:p>
          <a:p>
            <a:pPr indent="-342900" lvl="0" marL="457200" rtl="0" algn="l">
              <a:spcBef>
                <a:spcPts val="1200"/>
              </a:spcBef>
              <a:spcAft>
                <a:spcPts val="0"/>
              </a:spcAft>
              <a:buSzPts val="1800"/>
              <a:buChar char="●"/>
            </a:pPr>
            <a:r>
              <a:rPr lang="en-GB"/>
              <a:t>Gestione del </a:t>
            </a:r>
            <a:r>
              <a:rPr b="1" lang="en-GB"/>
              <a:t>turno di un giocatore</a:t>
            </a:r>
            <a:endParaRPr b="1"/>
          </a:p>
          <a:p>
            <a:pPr indent="-342900" lvl="0" marL="457200" rtl="0" algn="l">
              <a:spcBef>
                <a:spcPts val="0"/>
              </a:spcBef>
              <a:spcAft>
                <a:spcPts val="0"/>
              </a:spcAft>
              <a:buSzPts val="1800"/>
              <a:buChar char="●"/>
            </a:pPr>
            <a:r>
              <a:rPr lang="en-GB"/>
              <a:t>Gestione di eventi pre- partita (</a:t>
            </a:r>
            <a:r>
              <a:rPr b="1" lang="en-GB"/>
              <a:t>creazione e gestione di una lobby</a:t>
            </a:r>
            <a:r>
              <a:rPr lang="en-GB"/>
              <a:t>)</a:t>
            </a:r>
            <a:endParaRPr/>
          </a:p>
        </p:txBody>
      </p:sp>
      <p:pic>
        <p:nvPicPr>
          <p:cNvPr id="91" name="Google Shape;91;p15"/>
          <p:cNvPicPr preferRelativeResize="0"/>
          <p:nvPr/>
        </p:nvPicPr>
        <p:blipFill>
          <a:blip r:embed="rId3">
            <a:alphaModFix/>
          </a:blip>
          <a:stretch>
            <a:fillRect/>
          </a:stretch>
        </p:blipFill>
        <p:spPr>
          <a:xfrm>
            <a:off x="5122250" y="1373350"/>
            <a:ext cx="3932001" cy="2828875"/>
          </a:xfrm>
          <a:prstGeom prst="rect">
            <a:avLst/>
          </a:prstGeom>
          <a:noFill/>
          <a:ln>
            <a:noFill/>
          </a:ln>
        </p:spPr>
      </p:pic>
      <p:grpSp>
        <p:nvGrpSpPr>
          <p:cNvPr id="92" name="Google Shape;92;p15"/>
          <p:cNvGrpSpPr/>
          <p:nvPr/>
        </p:nvGrpSpPr>
        <p:grpSpPr>
          <a:xfrm>
            <a:off x="-281387" y="4681250"/>
            <a:ext cx="9706782" cy="323100"/>
            <a:chOff x="-281387" y="4681250"/>
            <a:chExt cx="9706782" cy="323100"/>
          </a:xfrm>
        </p:grpSpPr>
        <p:sp>
          <p:nvSpPr>
            <p:cNvPr id="93" name="Google Shape;93;p1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0" name="Google Shape;100;p1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1" name="Google Shape;101;p1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2" name="Google Shape;102;p1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3" name="Google Shape;103;p1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4" name="Google Shape;104;p1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5" name="Google Shape;105;p1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2"/>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Controller (GRASP)</a:t>
            </a:r>
            <a:endParaRPr sz="2500"/>
          </a:p>
        </p:txBody>
      </p:sp>
      <p:sp>
        <p:nvSpPr>
          <p:cNvPr id="688" name="Google Shape;688;p42"/>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pic>
        <p:nvPicPr>
          <p:cNvPr id="689" name="Google Shape;689;p42"/>
          <p:cNvPicPr preferRelativeResize="0"/>
          <p:nvPr/>
        </p:nvPicPr>
        <p:blipFill rotWithShape="1">
          <a:blip r:embed="rId3">
            <a:alphaModFix/>
          </a:blip>
          <a:srcRect b="39176" l="12265" r="0" t="10090"/>
          <a:stretch/>
        </p:blipFill>
        <p:spPr>
          <a:xfrm>
            <a:off x="1549250" y="2565350"/>
            <a:ext cx="5866174" cy="1907025"/>
          </a:xfrm>
          <a:prstGeom prst="rect">
            <a:avLst/>
          </a:prstGeom>
          <a:noFill/>
          <a:ln>
            <a:noFill/>
          </a:ln>
        </p:spPr>
      </p:pic>
      <p:sp>
        <p:nvSpPr>
          <p:cNvPr id="690" name="Google Shape;690;p42"/>
          <p:cNvSpPr/>
          <p:nvPr/>
        </p:nvSpPr>
        <p:spPr>
          <a:xfrm>
            <a:off x="2491175" y="2827175"/>
            <a:ext cx="793200" cy="285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txBox="1"/>
          <p:nvPr/>
        </p:nvSpPr>
        <p:spPr>
          <a:xfrm>
            <a:off x="387900" y="1120600"/>
            <a:ext cx="85206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600">
                <a:solidFill>
                  <a:schemeClr val="dk2"/>
                </a:solidFill>
                <a:latin typeface="Lato"/>
                <a:ea typeface="Lato"/>
                <a:cs typeface="Lato"/>
                <a:sym typeface="Lato"/>
              </a:rPr>
              <a:t>Scelta</a:t>
            </a:r>
            <a:r>
              <a:rPr lang="en-GB" sz="1600">
                <a:solidFill>
                  <a:schemeClr val="dk2"/>
                </a:solidFill>
                <a:latin typeface="Lato"/>
                <a:ea typeface="Lato"/>
                <a:cs typeface="Lato"/>
                <a:sym typeface="Lato"/>
              </a:rPr>
              <a:t>: utilizzo di un oggetto che rappresenta l’intero sistema (FacelessGame) e che gestisce tutte le operazioni di sistema.</a:t>
            </a:r>
            <a:endParaRPr sz="1600">
              <a:solidFill>
                <a:schemeClr val="dk2"/>
              </a:solidFill>
              <a:latin typeface="Lato"/>
              <a:ea typeface="Lato"/>
              <a:cs typeface="Lato"/>
              <a:sym typeface="Lato"/>
            </a:endParaRPr>
          </a:p>
          <a:p>
            <a:pPr indent="0" lvl="0" marL="0" rtl="0" algn="just">
              <a:spcBef>
                <a:spcPts val="0"/>
              </a:spcBef>
              <a:spcAft>
                <a:spcPts val="0"/>
              </a:spcAft>
              <a:buNone/>
            </a:pPr>
            <a:r>
              <a:rPr b="1" lang="en-GB" sz="1600">
                <a:solidFill>
                  <a:schemeClr val="dk2"/>
                </a:solidFill>
                <a:latin typeface="Lato"/>
                <a:ea typeface="Lato"/>
                <a:cs typeface="Lato"/>
                <a:sym typeface="Lato"/>
              </a:rPr>
              <a:t>Motivazione</a:t>
            </a:r>
            <a:r>
              <a:rPr lang="en-GB" sz="1600">
                <a:solidFill>
                  <a:schemeClr val="dk2"/>
                </a:solidFill>
                <a:latin typeface="Lato"/>
                <a:ea typeface="Lato"/>
                <a:cs typeface="Lato"/>
                <a:sym typeface="Lato"/>
              </a:rPr>
              <a:t>: FacelessGame, per come lo avevamo pensato, è un oggetto di fantasia che fornisce il punto di accesso principale per le chiamate dei servizi dallo strato UI agli strati sottostanti. Non esegue molto lavoro ma deve delegare ad altri oggetti il lavoro da eseguire.</a:t>
            </a:r>
            <a:endParaRPr sz="1600">
              <a:solidFill>
                <a:schemeClr val="dk2"/>
              </a:solidFill>
              <a:latin typeface="Lato"/>
              <a:ea typeface="Lato"/>
              <a:cs typeface="Lato"/>
              <a:sym typeface="Lato"/>
            </a:endParaRPr>
          </a:p>
        </p:txBody>
      </p:sp>
      <p:sp>
        <p:nvSpPr>
          <p:cNvPr id="692" name="Google Shape;692;p42"/>
          <p:cNvSpPr txBox="1"/>
          <p:nvPr/>
        </p:nvSpPr>
        <p:spPr>
          <a:xfrm>
            <a:off x="3367475" y="469125"/>
            <a:ext cx="55278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600">
                <a:solidFill>
                  <a:schemeClr val="dk2"/>
                </a:solidFill>
                <a:latin typeface="Lato"/>
                <a:ea typeface="Lato"/>
                <a:cs typeface="Lato"/>
                <a:sym typeface="Lato"/>
              </a:rPr>
              <a:t>Scopo</a:t>
            </a:r>
            <a:r>
              <a:rPr lang="en-GB" sz="1600">
                <a:solidFill>
                  <a:schemeClr val="dk2"/>
                </a:solidFill>
                <a:latin typeface="Lato"/>
                <a:ea typeface="Lato"/>
                <a:cs typeface="Lato"/>
                <a:sym typeface="Lato"/>
              </a:rPr>
              <a:t>: </a:t>
            </a:r>
            <a:r>
              <a:rPr lang="en-GB" sz="1600">
                <a:solidFill>
                  <a:schemeClr val="dk2"/>
                </a:solidFill>
                <a:latin typeface="Lato"/>
                <a:ea typeface="Lato"/>
                <a:cs typeface="Lato"/>
                <a:sym typeface="Lato"/>
              </a:rPr>
              <a:t>Scelta del primo oggetto (oltre lo stato UI) che riceve e coordina l’operazione di sistema makeChoice</a:t>
            </a:r>
            <a:endParaRPr sz="1600">
              <a:solidFill>
                <a:schemeClr val="dk2"/>
              </a:solidFill>
              <a:latin typeface="Lato"/>
              <a:ea typeface="Lato"/>
              <a:cs typeface="Lato"/>
              <a:sym typeface="Lato"/>
            </a:endParaRPr>
          </a:p>
        </p:txBody>
      </p:sp>
      <p:grpSp>
        <p:nvGrpSpPr>
          <p:cNvPr id="693" name="Google Shape;693;p42"/>
          <p:cNvGrpSpPr/>
          <p:nvPr/>
        </p:nvGrpSpPr>
        <p:grpSpPr>
          <a:xfrm>
            <a:off x="-281387" y="4681250"/>
            <a:ext cx="9706782" cy="323100"/>
            <a:chOff x="-281387" y="4681250"/>
            <a:chExt cx="9706782" cy="323100"/>
          </a:xfrm>
        </p:grpSpPr>
        <p:sp>
          <p:nvSpPr>
            <p:cNvPr id="694" name="Google Shape;694;p42"/>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01" name="Google Shape;701;p4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02" name="Google Shape;702;p4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703" name="Google Shape;703;p4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704" name="Google Shape;704;p4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705" name="Google Shape;705;p4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706" name="Google Shape;706;p42"/>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 Move Billygoat</a:t>
            </a:r>
            <a:endParaRPr/>
          </a:p>
        </p:txBody>
      </p:sp>
      <p:grpSp>
        <p:nvGrpSpPr>
          <p:cNvPr id="713" name="Google Shape;713;p43"/>
          <p:cNvGrpSpPr/>
          <p:nvPr/>
        </p:nvGrpSpPr>
        <p:grpSpPr>
          <a:xfrm>
            <a:off x="469039" y="1304378"/>
            <a:ext cx="6991965" cy="2794431"/>
            <a:chOff x="836041" y="1301129"/>
            <a:chExt cx="5934950" cy="2093050"/>
          </a:xfrm>
        </p:grpSpPr>
        <p:pic>
          <p:nvPicPr>
            <p:cNvPr id="714" name="Google Shape;714;p43"/>
            <p:cNvPicPr preferRelativeResize="0"/>
            <p:nvPr/>
          </p:nvPicPr>
          <p:blipFill rotWithShape="1">
            <a:blip r:embed="rId3">
              <a:alphaModFix/>
            </a:blip>
            <a:srcRect b="36232" l="0" r="21247" t="0"/>
            <a:stretch/>
          </p:blipFill>
          <p:spPr>
            <a:xfrm>
              <a:off x="836041" y="1301129"/>
              <a:ext cx="5934950" cy="2093050"/>
            </a:xfrm>
            <a:prstGeom prst="rect">
              <a:avLst/>
            </a:prstGeom>
            <a:noFill/>
            <a:ln>
              <a:noFill/>
            </a:ln>
          </p:spPr>
        </p:pic>
        <p:sp>
          <p:nvSpPr>
            <p:cNvPr id="715" name="Google Shape;715;p43"/>
            <p:cNvSpPr/>
            <p:nvPr/>
          </p:nvSpPr>
          <p:spPr>
            <a:xfrm>
              <a:off x="5516640" y="1392485"/>
              <a:ext cx="935100" cy="4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t>
              </a:r>
              <a:endParaRPr/>
            </a:p>
          </p:txBody>
        </p:sp>
      </p:grpSp>
      <p:grpSp>
        <p:nvGrpSpPr>
          <p:cNvPr id="716" name="Google Shape;716;p43"/>
          <p:cNvGrpSpPr/>
          <p:nvPr/>
        </p:nvGrpSpPr>
        <p:grpSpPr>
          <a:xfrm>
            <a:off x="-281387" y="4681250"/>
            <a:ext cx="9706782" cy="323100"/>
            <a:chOff x="-281387" y="4681250"/>
            <a:chExt cx="9706782" cy="323100"/>
          </a:xfrm>
        </p:grpSpPr>
        <p:sp>
          <p:nvSpPr>
            <p:cNvPr id="717" name="Google Shape;717;p43"/>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24" name="Google Shape;724;p4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25" name="Google Shape;725;p4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726" name="Google Shape;726;p4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727" name="Google Shape;727;p4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728" name="Google Shape;728;p4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729" name="Google Shape;729;p43"/>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4"/>
          <p:cNvSpPr txBox="1"/>
          <p:nvPr>
            <p:ph type="title"/>
          </p:nvPr>
        </p:nvSpPr>
        <p:spPr>
          <a:xfrm>
            <a:off x="311700" y="391350"/>
            <a:ext cx="31344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Expert</a:t>
            </a:r>
            <a:r>
              <a:rPr lang="en-GB" sz="2500"/>
              <a:t> (GRASP)</a:t>
            </a:r>
            <a:endParaRPr sz="2500"/>
          </a:p>
        </p:txBody>
      </p:sp>
      <p:sp>
        <p:nvSpPr>
          <p:cNvPr id="736" name="Google Shape;736;p44"/>
          <p:cNvSpPr txBox="1"/>
          <p:nvPr/>
        </p:nvSpPr>
        <p:spPr>
          <a:xfrm>
            <a:off x="3039275" y="391350"/>
            <a:ext cx="5866200" cy="96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700">
                <a:solidFill>
                  <a:schemeClr val="dk2"/>
                </a:solidFill>
                <a:latin typeface="Lato"/>
                <a:ea typeface="Lato"/>
                <a:cs typeface="Lato"/>
                <a:sym typeface="Lato"/>
              </a:rPr>
              <a:t>Scopo</a:t>
            </a:r>
            <a:r>
              <a:rPr lang="en-GB" sz="1700">
                <a:solidFill>
                  <a:schemeClr val="dk2"/>
                </a:solidFill>
                <a:latin typeface="Lato"/>
                <a:ea typeface="Lato"/>
                <a:cs typeface="Lato"/>
                <a:sym typeface="Lato"/>
              </a:rPr>
              <a:t>: Assegnare la responsabilità di un’azione all’esperto delle informazioni, ovvero alla classe che possiede le informazioni necessarie per eseguire l’azione</a:t>
            </a:r>
            <a:endParaRPr sz="1700">
              <a:solidFill>
                <a:schemeClr val="dk2"/>
              </a:solidFill>
              <a:latin typeface="Lato"/>
              <a:ea typeface="Lato"/>
              <a:cs typeface="Lato"/>
              <a:sym typeface="Lato"/>
            </a:endParaRPr>
          </a:p>
        </p:txBody>
      </p:sp>
      <p:pic>
        <p:nvPicPr>
          <p:cNvPr id="737" name="Google Shape;737;p44"/>
          <p:cNvPicPr preferRelativeResize="0"/>
          <p:nvPr/>
        </p:nvPicPr>
        <p:blipFill>
          <a:blip r:embed="rId3">
            <a:alphaModFix/>
          </a:blip>
          <a:stretch>
            <a:fillRect/>
          </a:stretch>
        </p:blipFill>
        <p:spPr>
          <a:xfrm>
            <a:off x="3214500" y="1320275"/>
            <a:ext cx="5866199" cy="3278762"/>
          </a:xfrm>
          <a:prstGeom prst="rect">
            <a:avLst/>
          </a:prstGeom>
          <a:noFill/>
          <a:ln>
            <a:noFill/>
          </a:ln>
        </p:spPr>
      </p:pic>
      <p:sp>
        <p:nvSpPr>
          <p:cNvPr id="738" name="Google Shape;738;p44"/>
          <p:cNvSpPr/>
          <p:nvPr/>
        </p:nvSpPr>
        <p:spPr>
          <a:xfrm>
            <a:off x="5194300" y="1877562"/>
            <a:ext cx="2439600" cy="216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44"/>
          <p:cNvCxnSpPr/>
          <p:nvPr/>
        </p:nvCxnSpPr>
        <p:spPr>
          <a:xfrm>
            <a:off x="2215975" y="1443425"/>
            <a:ext cx="3507300" cy="573600"/>
          </a:xfrm>
          <a:prstGeom prst="bentConnector3">
            <a:avLst>
              <a:gd fmla="val 99410" name="adj1"/>
            </a:avLst>
          </a:prstGeom>
          <a:noFill/>
          <a:ln cap="flat" cmpd="sng" w="38100">
            <a:solidFill>
              <a:srgbClr val="FF0000"/>
            </a:solidFill>
            <a:prstDash val="solid"/>
            <a:round/>
            <a:headEnd len="med" w="med" type="none"/>
            <a:tailEnd len="med" w="med" type="triangle"/>
          </a:ln>
        </p:spPr>
      </p:cxnSp>
      <p:sp>
        <p:nvSpPr>
          <p:cNvPr id="740" name="Google Shape;740;p44"/>
          <p:cNvSpPr txBox="1"/>
          <p:nvPr/>
        </p:nvSpPr>
        <p:spPr>
          <a:xfrm>
            <a:off x="311700" y="1211200"/>
            <a:ext cx="2693700" cy="332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700">
                <a:solidFill>
                  <a:schemeClr val="dk2"/>
                </a:solidFill>
                <a:latin typeface="Lato"/>
                <a:ea typeface="Lato"/>
                <a:cs typeface="Lato"/>
                <a:sym typeface="Lato"/>
              </a:rPr>
              <a:t>Scelta</a:t>
            </a:r>
            <a:r>
              <a:rPr lang="en-GB" sz="1700">
                <a:solidFill>
                  <a:schemeClr val="dk2"/>
                </a:solidFill>
                <a:latin typeface="Lato"/>
                <a:ea typeface="Lato"/>
                <a:cs typeface="Lato"/>
                <a:sym typeface="Lato"/>
              </a:rPr>
              <a:t>: Duskworld</a:t>
            </a:r>
            <a:endParaRPr sz="1700">
              <a:solidFill>
                <a:schemeClr val="dk2"/>
              </a:solidFill>
              <a:latin typeface="Lato"/>
              <a:ea typeface="Lato"/>
              <a:cs typeface="Lato"/>
              <a:sym typeface="Lato"/>
            </a:endParaRPr>
          </a:p>
          <a:p>
            <a:pPr indent="0" lvl="0" marL="0" rtl="0" algn="just">
              <a:spcBef>
                <a:spcPts val="0"/>
              </a:spcBef>
              <a:spcAft>
                <a:spcPts val="0"/>
              </a:spcAft>
              <a:buNone/>
            </a:pPr>
            <a:r>
              <a:t/>
            </a:r>
            <a:endParaRPr sz="1700">
              <a:solidFill>
                <a:schemeClr val="dk2"/>
              </a:solidFill>
              <a:latin typeface="Lato"/>
              <a:ea typeface="Lato"/>
              <a:cs typeface="Lato"/>
              <a:sym typeface="Lato"/>
            </a:endParaRPr>
          </a:p>
          <a:p>
            <a:pPr indent="0" lvl="0" marL="0" rtl="0" algn="just">
              <a:spcBef>
                <a:spcPts val="0"/>
              </a:spcBef>
              <a:spcAft>
                <a:spcPts val="0"/>
              </a:spcAft>
              <a:buNone/>
            </a:pPr>
            <a:r>
              <a:rPr b="1" lang="en-GB" sz="1700">
                <a:solidFill>
                  <a:schemeClr val="dk2"/>
                </a:solidFill>
                <a:latin typeface="Lato"/>
                <a:ea typeface="Lato"/>
                <a:cs typeface="Lato"/>
                <a:sym typeface="Lato"/>
              </a:rPr>
              <a:t>Motivazione</a:t>
            </a:r>
            <a:r>
              <a:rPr lang="en-GB" sz="1700">
                <a:solidFill>
                  <a:schemeClr val="dk2"/>
                </a:solidFill>
                <a:latin typeface="Lato"/>
                <a:ea typeface="Lato"/>
                <a:cs typeface="Lato"/>
                <a:sym typeface="Lato"/>
              </a:rPr>
              <a:t>: Duskworld è un elemento che conosce tutti gli oggetti coinvolti nel muovere Billygoat. </a:t>
            </a:r>
            <a:endParaRPr sz="1700">
              <a:solidFill>
                <a:schemeClr val="dk2"/>
              </a:solidFill>
              <a:latin typeface="Lato"/>
              <a:ea typeface="Lato"/>
              <a:cs typeface="Lato"/>
              <a:sym typeface="Lato"/>
            </a:endParaRPr>
          </a:p>
          <a:p>
            <a:pPr indent="0" lvl="0" marL="0" rtl="0" algn="just">
              <a:spcBef>
                <a:spcPts val="0"/>
              </a:spcBef>
              <a:spcAft>
                <a:spcPts val="0"/>
              </a:spcAft>
              <a:buNone/>
            </a:pPr>
            <a:r>
              <a:t/>
            </a:r>
            <a:endParaRPr sz="1700">
              <a:solidFill>
                <a:schemeClr val="dk2"/>
              </a:solidFill>
              <a:latin typeface="Lato"/>
              <a:ea typeface="Lato"/>
              <a:cs typeface="Lato"/>
              <a:sym typeface="Lato"/>
            </a:endParaRPr>
          </a:p>
          <a:p>
            <a:pPr indent="0" lvl="0" marL="0" rtl="0" algn="just">
              <a:spcBef>
                <a:spcPts val="0"/>
              </a:spcBef>
              <a:spcAft>
                <a:spcPts val="0"/>
              </a:spcAft>
              <a:buNone/>
            </a:pPr>
            <a:r>
              <a:rPr lang="en-GB" sz="1700">
                <a:solidFill>
                  <a:schemeClr val="dk2"/>
                </a:solidFill>
                <a:latin typeface="Lato"/>
                <a:ea typeface="Lato"/>
                <a:cs typeface="Lato"/>
                <a:sym typeface="Lato"/>
              </a:rPr>
              <a:t>Informazioni necessarie:</a:t>
            </a:r>
            <a:endParaRPr sz="1700">
              <a:solidFill>
                <a:schemeClr val="dk2"/>
              </a:solidFill>
              <a:latin typeface="Lato"/>
              <a:ea typeface="Lato"/>
              <a:cs typeface="Lato"/>
              <a:sym typeface="Lato"/>
            </a:endParaRPr>
          </a:p>
          <a:p>
            <a:pPr indent="-336550" lvl="0" marL="457200" rtl="0" algn="just">
              <a:spcBef>
                <a:spcPts val="0"/>
              </a:spcBef>
              <a:spcAft>
                <a:spcPts val="0"/>
              </a:spcAft>
              <a:buClr>
                <a:schemeClr val="dk2"/>
              </a:buClr>
              <a:buSzPts val="1700"/>
              <a:buFont typeface="Lato"/>
              <a:buChar char="-"/>
            </a:pPr>
            <a:r>
              <a:rPr lang="en-GB" sz="1700">
                <a:solidFill>
                  <a:schemeClr val="dk2"/>
                </a:solidFill>
                <a:latin typeface="Lato"/>
                <a:ea typeface="Lato"/>
                <a:cs typeface="Lato"/>
                <a:sym typeface="Lato"/>
              </a:rPr>
              <a:t>Square Destinazione</a:t>
            </a:r>
            <a:endParaRPr sz="1700">
              <a:solidFill>
                <a:schemeClr val="dk2"/>
              </a:solidFill>
              <a:latin typeface="Lato"/>
              <a:ea typeface="Lato"/>
              <a:cs typeface="Lato"/>
              <a:sym typeface="Lato"/>
            </a:endParaRPr>
          </a:p>
          <a:p>
            <a:pPr indent="-336550" lvl="0" marL="457200" rtl="0" algn="just">
              <a:spcBef>
                <a:spcPts val="0"/>
              </a:spcBef>
              <a:spcAft>
                <a:spcPts val="0"/>
              </a:spcAft>
              <a:buClr>
                <a:schemeClr val="dk2"/>
              </a:buClr>
              <a:buSzPts val="1700"/>
              <a:buFont typeface="Lato"/>
              <a:buChar char="-"/>
            </a:pPr>
            <a:r>
              <a:rPr lang="en-GB" sz="1700">
                <a:solidFill>
                  <a:schemeClr val="dk2"/>
                </a:solidFill>
                <a:latin typeface="Lato"/>
                <a:ea typeface="Lato"/>
                <a:cs typeface="Lato"/>
                <a:sym typeface="Lato"/>
              </a:rPr>
              <a:t>Posizione Billygoat</a:t>
            </a:r>
            <a:endParaRPr sz="1700">
              <a:solidFill>
                <a:schemeClr val="dk2"/>
              </a:solidFill>
              <a:latin typeface="Lato"/>
              <a:ea typeface="Lato"/>
              <a:cs typeface="Lato"/>
              <a:sym typeface="Lato"/>
            </a:endParaRPr>
          </a:p>
          <a:p>
            <a:pPr indent="-336550" lvl="0" marL="457200" rtl="0" algn="just">
              <a:spcBef>
                <a:spcPts val="0"/>
              </a:spcBef>
              <a:spcAft>
                <a:spcPts val="0"/>
              </a:spcAft>
              <a:buClr>
                <a:schemeClr val="dk2"/>
              </a:buClr>
              <a:buSzPts val="1700"/>
              <a:buFont typeface="Lato"/>
              <a:buChar char="-"/>
            </a:pPr>
            <a:r>
              <a:rPr lang="en-GB" sz="1700">
                <a:solidFill>
                  <a:schemeClr val="dk2"/>
                </a:solidFill>
                <a:latin typeface="Lato"/>
                <a:ea typeface="Lato"/>
                <a:cs typeface="Lato"/>
                <a:sym typeface="Lato"/>
              </a:rPr>
              <a:t>Posizione Faceless</a:t>
            </a:r>
            <a:endParaRPr sz="1700">
              <a:solidFill>
                <a:schemeClr val="dk2"/>
              </a:solidFill>
              <a:latin typeface="Lato"/>
              <a:ea typeface="Lato"/>
              <a:cs typeface="Lato"/>
              <a:sym typeface="Lato"/>
            </a:endParaRPr>
          </a:p>
          <a:p>
            <a:pPr indent="-336550" lvl="0" marL="457200" rtl="0" algn="just">
              <a:spcBef>
                <a:spcPts val="0"/>
              </a:spcBef>
              <a:spcAft>
                <a:spcPts val="0"/>
              </a:spcAft>
              <a:buClr>
                <a:schemeClr val="dk2"/>
              </a:buClr>
              <a:buSzPts val="1700"/>
              <a:buFont typeface="Lato"/>
              <a:buChar char="-"/>
            </a:pPr>
            <a:r>
              <a:rPr lang="en-GB" sz="1700">
                <a:solidFill>
                  <a:schemeClr val="dk2"/>
                </a:solidFill>
                <a:latin typeface="Lato"/>
                <a:ea typeface="Lato"/>
                <a:cs typeface="Lato"/>
                <a:sym typeface="Lato"/>
              </a:rPr>
              <a:t>Posizione Compass</a:t>
            </a:r>
            <a:endParaRPr sz="1700">
              <a:solidFill>
                <a:schemeClr val="dk2"/>
              </a:solidFill>
              <a:latin typeface="Lato"/>
              <a:ea typeface="Lato"/>
              <a:cs typeface="Lato"/>
              <a:sym typeface="Lato"/>
            </a:endParaRPr>
          </a:p>
        </p:txBody>
      </p:sp>
      <p:grpSp>
        <p:nvGrpSpPr>
          <p:cNvPr id="741" name="Google Shape;741;p44"/>
          <p:cNvGrpSpPr/>
          <p:nvPr/>
        </p:nvGrpSpPr>
        <p:grpSpPr>
          <a:xfrm>
            <a:off x="-281387" y="4681250"/>
            <a:ext cx="9706782" cy="323100"/>
            <a:chOff x="-281387" y="4681250"/>
            <a:chExt cx="9706782" cy="323100"/>
          </a:xfrm>
        </p:grpSpPr>
        <p:sp>
          <p:nvSpPr>
            <p:cNvPr id="742" name="Google Shape;742;p4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49" name="Google Shape;749;p4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50" name="Google Shape;750;p4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751" name="Google Shape;751;p4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752" name="Google Shape;752;p4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753" name="Google Shape;753;p4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754" name="Google Shape;754;p4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 Move Billygoat (pattern: Expert)</a:t>
            </a:r>
            <a:endParaRPr/>
          </a:p>
        </p:txBody>
      </p:sp>
      <p:pic>
        <p:nvPicPr>
          <p:cNvPr id="761" name="Google Shape;761;p45"/>
          <p:cNvPicPr preferRelativeResize="0"/>
          <p:nvPr/>
        </p:nvPicPr>
        <p:blipFill rotWithShape="1">
          <a:blip r:embed="rId3">
            <a:alphaModFix/>
          </a:blip>
          <a:srcRect b="36232" l="0" r="21247" t="0"/>
          <a:stretch/>
        </p:blipFill>
        <p:spPr>
          <a:xfrm>
            <a:off x="469039" y="1304378"/>
            <a:ext cx="6991965" cy="2794431"/>
          </a:xfrm>
          <a:prstGeom prst="rect">
            <a:avLst/>
          </a:prstGeom>
          <a:noFill/>
          <a:ln>
            <a:noFill/>
          </a:ln>
        </p:spPr>
      </p:pic>
      <p:grpSp>
        <p:nvGrpSpPr>
          <p:cNvPr id="762" name="Google Shape;762;p45"/>
          <p:cNvGrpSpPr/>
          <p:nvPr/>
        </p:nvGrpSpPr>
        <p:grpSpPr>
          <a:xfrm>
            <a:off x="-281387" y="4681250"/>
            <a:ext cx="9706782" cy="323100"/>
            <a:chOff x="-281387" y="4681250"/>
            <a:chExt cx="9706782" cy="323100"/>
          </a:xfrm>
        </p:grpSpPr>
        <p:sp>
          <p:nvSpPr>
            <p:cNvPr id="763" name="Google Shape;763;p4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70" name="Google Shape;770;p4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71" name="Google Shape;771;p4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772" name="Google Shape;772;p4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773" name="Google Shape;773;p4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774" name="Google Shape;774;p4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775" name="Google Shape;775;p4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6"/>
          <p:cNvSpPr txBox="1"/>
          <p:nvPr>
            <p:ph type="title"/>
          </p:nvPr>
        </p:nvSpPr>
        <p:spPr>
          <a:xfrm>
            <a:off x="108725" y="325300"/>
            <a:ext cx="35610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 Move Billygoat (pattern: Expert)</a:t>
            </a:r>
            <a:endParaRPr/>
          </a:p>
        </p:txBody>
      </p:sp>
      <p:sp>
        <p:nvSpPr>
          <p:cNvPr id="782" name="Google Shape;782;p46"/>
          <p:cNvSpPr txBox="1"/>
          <p:nvPr/>
        </p:nvSpPr>
        <p:spPr>
          <a:xfrm>
            <a:off x="254100" y="1315675"/>
            <a:ext cx="26937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700">
                <a:solidFill>
                  <a:schemeClr val="dk2"/>
                </a:solidFill>
                <a:latin typeface="Lato"/>
                <a:ea typeface="Lato"/>
                <a:cs typeface="Lato"/>
                <a:sym typeface="Lato"/>
              </a:rPr>
              <a:t>Scelta</a:t>
            </a:r>
            <a:r>
              <a:rPr lang="en-GB" sz="1700">
                <a:solidFill>
                  <a:schemeClr val="dk2"/>
                </a:solidFill>
                <a:latin typeface="Lato"/>
                <a:ea typeface="Lato"/>
                <a:cs typeface="Lato"/>
                <a:sym typeface="Lato"/>
              </a:rPr>
              <a:t>: Duskworld</a:t>
            </a:r>
            <a:endParaRPr sz="1700">
              <a:solidFill>
                <a:schemeClr val="dk2"/>
              </a:solidFill>
              <a:latin typeface="Lato"/>
              <a:ea typeface="Lato"/>
              <a:cs typeface="Lato"/>
              <a:sym typeface="Lato"/>
            </a:endParaRPr>
          </a:p>
          <a:p>
            <a:pPr indent="0" lvl="0" marL="0" rtl="0" algn="just">
              <a:spcBef>
                <a:spcPts val="0"/>
              </a:spcBef>
              <a:spcAft>
                <a:spcPts val="0"/>
              </a:spcAft>
              <a:buNone/>
            </a:pPr>
            <a:r>
              <a:t/>
            </a:r>
            <a:endParaRPr sz="1700">
              <a:solidFill>
                <a:schemeClr val="dk2"/>
              </a:solidFill>
              <a:latin typeface="Lato"/>
              <a:ea typeface="Lato"/>
              <a:cs typeface="Lato"/>
              <a:sym typeface="Lato"/>
            </a:endParaRPr>
          </a:p>
          <a:p>
            <a:pPr indent="0" lvl="0" marL="0" rtl="0" algn="just">
              <a:spcBef>
                <a:spcPts val="0"/>
              </a:spcBef>
              <a:spcAft>
                <a:spcPts val="0"/>
              </a:spcAft>
              <a:buNone/>
            </a:pPr>
            <a:r>
              <a:rPr b="1" lang="en-GB" sz="1700">
                <a:solidFill>
                  <a:schemeClr val="dk2"/>
                </a:solidFill>
                <a:latin typeface="Lato"/>
                <a:ea typeface="Lato"/>
                <a:cs typeface="Lato"/>
                <a:sym typeface="Lato"/>
              </a:rPr>
              <a:t>Motivazione</a:t>
            </a:r>
            <a:r>
              <a:rPr lang="en-GB" sz="1700">
                <a:solidFill>
                  <a:schemeClr val="dk2"/>
                </a:solidFill>
                <a:latin typeface="Lato"/>
                <a:ea typeface="Lato"/>
                <a:cs typeface="Lato"/>
                <a:sym typeface="Lato"/>
              </a:rPr>
              <a:t>: Duskworld è un elemento che conosce tutti gli oggetti coinvolti nel muovere Billygoat. </a:t>
            </a:r>
            <a:endParaRPr sz="1700">
              <a:solidFill>
                <a:schemeClr val="dk2"/>
              </a:solidFill>
              <a:latin typeface="Lato"/>
              <a:ea typeface="Lato"/>
              <a:cs typeface="Lato"/>
              <a:sym typeface="Lato"/>
            </a:endParaRPr>
          </a:p>
          <a:p>
            <a:pPr indent="0" lvl="0" marL="0" rtl="0" algn="just">
              <a:spcBef>
                <a:spcPts val="0"/>
              </a:spcBef>
              <a:spcAft>
                <a:spcPts val="0"/>
              </a:spcAft>
              <a:buNone/>
            </a:pPr>
            <a:r>
              <a:t/>
            </a:r>
            <a:endParaRPr sz="1700">
              <a:solidFill>
                <a:schemeClr val="dk2"/>
              </a:solidFill>
              <a:latin typeface="Lato"/>
              <a:ea typeface="Lato"/>
              <a:cs typeface="Lato"/>
              <a:sym typeface="Lato"/>
            </a:endParaRPr>
          </a:p>
          <a:p>
            <a:pPr indent="0" lvl="0" marL="0" rtl="0" algn="just">
              <a:spcBef>
                <a:spcPts val="0"/>
              </a:spcBef>
              <a:spcAft>
                <a:spcPts val="0"/>
              </a:spcAft>
              <a:buNone/>
            </a:pPr>
            <a:r>
              <a:rPr lang="en-GB" sz="1700">
                <a:solidFill>
                  <a:schemeClr val="dk2"/>
                </a:solidFill>
                <a:latin typeface="Lato"/>
                <a:ea typeface="Lato"/>
                <a:cs typeface="Lato"/>
                <a:sym typeface="Lato"/>
              </a:rPr>
              <a:t>Informazioni necessarie:</a:t>
            </a:r>
            <a:endParaRPr sz="1700">
              <a:solidFill>
                <a:schemeClr val="dk2"/>
              </a:solidFill>
              <a:latin typeface="Lato"/>
              <a:ea typeface="Lato"/>
              <a:cs typeface="Lato"/>
              <a:sym typeface="Lato"/>
            </a:endParaRPr>
          </a:p>
          <a:p>
            <a:pPr indent="-336550" lvl="0" marL="457200" rtl="0" algn="just">
              <a:spcBef>
                <a:spcPts val="0"/>
              </a:spcBef>
              <a:spcAft>
                <a:spcPts val="0"/>
              </a:spcAft>
              <a:buClr>
                <a:srgbClr val="0000FF"/>
              </a:buClr>
              <a:buSzPts val="1700"/>
              <a:buFont typeface="Lato"/>
              <a:buChar char="-"/>
            </a:pPr>
            <a:r>
              <a:rPr lang="en-GB" sz="1700">
                <a:solidFill>
                  <a:srgbClr val="0000FF"/>
                </a:solidFill>
                <a:latin typeface="Lato"/>
                <a:ea typeface="Lato"/>
                <a:cs typeface="Lato"/>
                <a:sym typeface="Lato"/>
              </a:rPr>
              <a:t>Square Destinazione</a:t>
            </a:r>
            <a:endParaRPr sz="1700">
              <a:solidFill>
                <a:srgbClr val="0000FF"/>
              </a:solidFill>
              <a:latin typeface="Lato"/>
              <a:ea typeface="Lato"/>
              <a:cs typeface="Lato"/>
              <a:sym typeface="Lato"/>
            </a:endParaRPr>
          </a:p>
          <a:p>
            <a:pPr indent="-336550" lvl="0" marL="457200" rtl="0" algn="just">
              <a:spcBef>
                <a:spcPts val="0"/>
              </a:spcBef>
              <a:spcAft>
                <a:spcPts val="0"/>
              </a:spcAft>
              <a:buClr>
                <a:srgbClr val="FF0000"/>
              </a:buClr>
              <a:buSzPts val="1700"/>
              <a:buFont typeface="Lato"/>
              <a:buChar char="-"/>
            </a:pPr>
            <a:r>
              <a:rPr lang="en-GB" sz="1700">
                <a:solidFill>
                  <a:srgbClr val="FF0000"/>
                </a:solidFill>
                <a:latin typeface="Lato"/>
                <a:ea typeface="Lato"/>
                <a:cs typeface="Lato"/>
                <a:sym typeface="Lato"/>
              </a:rPr>
              <a:t>Posizione Billygoat</a:t>
            </a:r>
            <a:endParaRPr sz="1700">
              <a:solidFill>
                <a:srgbClr val="FF0000"/>
              </a:solidFill>
              <a:latin typeface="Lato"/>
              <a:ea typeface="Lato"/>
              <a:cs typeface="Lato"/>
              <a:sym typeface="Lato"/>
            </a:endParaRPr>
          </a:p>
          <a:p>
            <a:pPr indent="-336550" lvl="0" marL="457200" rtl="0" algn="just">
              <a:spcBef>
                <a:spcPts val="0"/>
              </a:spcBef>
              <a:spcAft>
                <a:spcPts val="0"/>
              </a:spcAft>
              <a:buClr>
                <a:srgbClr val="FF00FF"/>
              </a:buClr>
              <a:buSzPts val="1700"/>
              <a:buFont typeface="Lato"/>
              <a:buChar char="-"/>
            </a:pPr>
            <a:r>
              <a:rPr lang="en-GB" sz="1700">
                <a:solidFill>
                  <a:srgbClr val="FF00FF"/>
                </a:solidFill>
                <a:latin typeface="Lato"/>
                <a:ea typeface="Lato"/>
                <a:cs typeface="Lato"/>
                <a:sym typeface="Lato"/>
              </a:rPr>
              <a:t>Posizione Faceless</a:t>
            </a:r>
            <a:endParaRPr sz="1700">
              <a:solidFill>
                <a:srgbClr val="FF00FF"/>
              </a:solidFill>
              <a:latin typeface="Lato"/>
              <a:ea typeface="Lato"/>
              <a:cs typeface="Lato"/>
              <a:sym typeface="Lato"/>
            </a:endParaRPr>
          </a:p>
          <a:p>
            <a:pPr indent="-336550" lvl="0" marL="457200" rtl="0" algn="just">
              <a:spcBef>
                <a:spcPts val="0"/>
              </a:spcBef>
              <a:spcAft>
                <a:spcPts val="0"/>
              </a:spcAft>
              <a:buClr>
                <a:srgbClr val="BF9000"/>
              </a:buClr>
              <a:buSzPts val="1700"/>
              <a:buFont typeface="Lato"/>
              <a:buChar char="-"/>
            </a:pPr>
            <a:r>
              <a:rPr lang="en-GB" sz="1700">
                <a:solidFill>
                  <a:srgbClr val="BF9000"/>
                </a:solidFill>
                <a:latin typeface="Lato"/>
                <a:ea typeface="Lato"/>
                <a:cs typeface="Lato"/>
                <a:sym typeface="Lato"/>
              </a:rPr>
              <a:t>Posizione Compass</a:t>
            </a:r>
            <a:endParaRPr sz="1700">
              <a:solidFill>
                <a:srgbClr val="BF9000"/>
              </a:solidFill>
              <a:latin typeface="Lato"/>
              <a:ea typeface="Lato"/>
              <a:cs typeface="Lato"/>
              <a:sym typeface="Lato"/>
            </a:endParaRPr>
          </a:p>
          <a:p>
            <a:pPr indent="0" lvl="0" marL="457200" rtl="0" algn="just">
              <a:spcBef>
                <a:spcPts val="0"/>
              </a:spcBef>
              <a:spcAft>
                <a:spcPts val="0"/>
              </a:spcAft>
              <a:buNone/>
            </a:pPr>
            <a:r>
              <a:t/>
            </a:r>
            <a:endParaRPr sz="1700">
              <a:solidFill>
                <a:schemeClr val="dk2"/>
              </a:solidFill>
              <a:latin typeface="Lato"/>
              <a:ea typeface="Lato"/>
              <a:cs typeface="Lato"/>
              <a:sym typeface="Lato"/>
            </a:endParaRPr>
          </a:p>
        </p:txBody>
      </p:sp>
      <p:grpSp>
        <p:nvGrpSpPr>
          <p:cNvPr id="783" name="Google Shape;783;p46"/>
          <p:cNvGrpSpPr/>
          <p:nvPr/>
        </p:nvGrpSpPr>
        <p:grpSpPr>
          <a:xfrm>
            <a:off x="3842353" y="325288"/>
            <a:ext cx="5071948" cy="4200892"/>
            <a:chOff x="3659550" y="310075"/>
            <a:chExt cx="5362601" cy="4419200"/>
          </a:xfrm>
        </p:grpSpPr>
        <p:pic>
          <p:nvPicPr>
            <p:cNvPr id="784" name="Google Shape;784;p46"/>
            <p:cNvPicPr preferRelativeResize="0"/>
            <p:nvPr/>
          </p:nvPicPr>
          <p:blipFill>
            <a:blip r:embed="rId3">
              <a:alphaModFix/>
            </a:blip>
            <a:stretch>
              <a:fillRect/>
            </a:stretch>
          </p:blipFill>
          <p:spPr>
            <a:xfrm>
              <a:off x="3659550" y="414225"/>
              <a:ext cx="5362601" cy="4315050"/>
            </a:xfrm>
            <a:prstGeom prst="rect">
              <a:avLst/>
            </a:prstGeom>
            <a:noFill/>
            <a:ln>
              <a:noFill/>
            </a:ln>
          </p:spPr>
        </p:pic>
        <p:sp>
          <p:nvSpPr>
            <p:cNvPr id="785" name="Google Shape;785;p46"/>
            <p:cNvSpPr/>
            <p:nvPr/>
          </p:nvSpPr>
          <p:spPr>
            <a:xfrm>
              <a:off x="5245175" y="310075"/>
              <a:ext cx="711600" cy="4575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6"/>
            <p:cNvSpPr/>
            <p:nvPr/>
          </p:nvSpPr>
          <p:spPr>
            <a:xfrm>
              <a:off x="6159950" y="310075"/>
              <a:ext cx="711600" cy="457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a:off x="8101375" y="310075"/>
              <a:ext cx="711600" cy="4575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F9000"/>
                </a:solidFill>
              </a:endParaRPr>
            </a:p>
          </p:txBody>
        </p:sp>
        <p:sp>
          <p:nvSpPr>
            <p:cNvPr id="788" name="Google Shape;788;p46"/>
            <p:cNvSpPr/>
            <p:nvPr/>
          </p:nvSpPr>
          <p:spPr>
            <a:xfrm>
              <a:off x="6932525" y="310075"/>
              <a:ext cx="711600" cy="4575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6"/>
          <p:cNvGrpSpPr/>
          <p:nvPr/>
        </p:nvGrpSpPr>
        <p:grpSpPr>
          <a:xfrm>
            <a:off x="-281387" y="4681250"/>
            <a:ext cx="9706782" cy="323100"/>
            <a:chOff x="-281387" y="4681250"/>
            <a:chExt cx="9706782" cy="323100"/>
          </a:xfrm>
        </p:grpSpPr>
        <p:sp>
          <p:nvSpPr>
            <p:cNvPr id="790" name="Google Shape;790;p46"/>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6"/>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797" name="Google Shape;797;p4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798" name="Google Shape;798;p4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799" name="Google Shape;799;p4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00" name="Google Shape;800;p4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01" name="Google Shape;801;p4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02" name="Google Shape;802;p46"/>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4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 Move Billygoat (pattern: Expert)</a:t>
            </a:r>
            <a:endParaRPr/>
          </a:p>
        </p:txBody>
      </p:sp>
      <p:pic>
        <p:nvPicPr>
          <p:cNvPr id="809" name="Google Shape;809;p47"/>
          <p:cNvPicPr preferRelativeResize="0"/>
          <p:nvPr/>
        </p:nvPicPr>
        <p:blipFill>
          <a:blip r:embed="rId3">
            <a:alphaModFix/>
          </a:blip>
          <a:stretch>
            <a:fillRect/>
          </a:stretch>
        </p:blipFill>
        <p:spPr>
          <a:xfrm>
            <a:off x="676500" y="1139425"/>
            <a:ext cx="7827676" cy="3391763"/>
          </a:xfrm>
          <a:prstGeom prst="rect">
            <a:avLst/>
          </a:prstGeom>
          <a:noFill/>
          <a:ln>
            <a:noFill/>
          </a:ln>
        </p:spPr>
      </p:pic>
      <p:grpSp>
        <p:nvGrpSpPr>
          <p:cNvPr id="810" name="Google Shape;810;p47"/>
          <p:cNvGrpSpPr/>
          <p:nvPr/>
        </p:nvGrpSpPr>
        <p:grpSpPr>
          <a:xfrm>
            <a:off x="-281387" y="4681250"/>
            <a:ext cx="9706782" cy="323100"/>
            <a:chOff x="-281387" y="4681250"/>
            <a:chExt cx="9706782" cy="323100"/>
          </a:xfrm>
        </p:grpSpPr>
        <p:sp>
          <p:nvSpPr>
            <p:cNvPr id="811" name="Google Shape;811;p47"/>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818" name="Google Shape;818;p4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819" name="Google Shape;819;p4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820" name="Google Shape;820;p4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21" name="Google Shape;821;p4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22" name="Google Shape;822;p4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23" name="Google Shape;823;p47"/>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 Move Billygoat (pattern: Expert)</a:t>
            </a:r>
            <a:endParaRPr/>
          </a:p>
        </p:txBody>
      </p:sp>
      <p:pic>
        <p:nvPicPr>
          <p:cNvPr id="830" name="Google Shape;830;p48"/>
          <p:cNvPicPr preferRelativeResize="0"/>
          <p:nvPr/>
        </p:nvPicPr>
        <p:blipFill>
          <a:blip r:embed="rId3">
            <a:alphaModFix/>
          </a:blip>
          <a:stretch>
            <a:fillRect/>
          </a:stretch>
        </p:blipFill>
        <p:spPr>
          <a:xfrm>
            <a:off x="2886975" y="1474800"/>
            <a:ext cx="6075750" cy="2479400"/>
          </a:xfrm>
          <a:prstGeom prst="rect">
            <a:avLst/>
          </a:prstGeom>
          <a:noFill/>
          <a:ln>
            <a:noFill/>
          </a:ln>
        </p:spPr>
      </p:pic>
      <p:sp>
        <p:nvSpPr>
          <p:cNvPr id="831" name="Google Shape;831;p48"/>
          <p:cNvSpPr txBox="1"/>
          <p:nvPr/>
        </p:nvSpPr>
        <p:spPr>
          <a:xfrm>
            <a:off x="254125" y="1382450"/>
            <a:ext cx="2246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Dopo che l’expert ha mosso Billigoat, Faceless Game scarta ec, la carta giocata per muovere Billygoat.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nvGrpSpPr>
          <p:cNvPr id="832" name="Google Shape;832;p48"/>
          <p:cNvGrpSpPr/>
          <p:nvPr/>
        </p:nvGrpSpPr>
        <p:grpSpPr>
          <a:xfrm>
            <a:off x="-281387" y="4681250"/>
            <a:ext cx="9706782" cy="323100"/>
            <a:chOff x="-281387" y="4681250"/>
            <a:chExt cx="9706782" cy="323100"/>
          </a:xfrm>
        </p:grpSpPr>
        <p:sp>
          <p:nvSpPr>
            <p:cNvPr id="833" name="Google Shape;833;p48"/>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840" name="Google Shape;840;p4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841" name="Google Shape;841;p4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842" name="Google Shape;842;p4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43" name="Google Shape;843;p4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44" name="Google Shape;844;p4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45" name="Google Shape;845;p48"/>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Revisione iterazione 1</a:t>
            </a:r>
            <a:endParaRPr/>
          </a:p>
        </p:txBody>
      </p:sp>
      <p:sp>
        <p:nvSpPr>
          <p:cNvPr id="852" name="Google Shape;852;p49"/>
          <p:cNvSpPr txBox="1"/>
          <p:nvPr>
            <p:ph idx="1" type="body"/>
          </p:nvPr>
        </p:nvSpPr>
        <p:spPr>
          <a:xfrm>
            <a:off x="271550" y="1175550"/>
            <a:ext cx="8520600" cy="3861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a:t>Durante lo svolgimento dell’iterazione 1, in particolar modo durante l’analisi</a:t>
            </a:r>
            <a:endParaRPr/>
          </a:p>
          <a:p>
            <a:pPr indent="-342900" lvl="0" marL="457200" rtl="0" algn="l">
              <a:spcBef>
                <a:spcPts val="1200"/>
              </a:spcBef>
              <a:spcAft>
                <a:spcPts val="0"/>
              </a:spcAft>
              <a:buSzPts val="1800"/>
              <a:buChar char="-"/>
            </a:pPr>
            <a:r>
              <a:rPr lang="en-GB"/>
              <a:t>Lo scenario di successo ha subito uno snellimento, in quanto ci si è resi conto di un’elevata complessità e della presenza di molte possibili varianti</a:t>
            </a:r>
            <a:endParaRPr/>
          </a:p>
          <a:p>
            <a:pPr indent="-342900" lvl="0" marL="457200" rtl="0" algn="l">
              <a:spcBef>
                <a:spcPts val="0"/>
              </a:spcBef>
              <a:spcAft>
                <a:spcPts val="0"/>
              </a:spcAft>
              <a:buSzPts val="1800"/>
              <a:buChar char="-"/>
            </a:pPr>
            <a:r>
              <a:rPr lang="en-GB"/>
              <a:t>Scelta del caso particolare più incidente per la comprensione del progetto  </a:t>
            </a:r>
            <a:endParaRPr/>
          </a:p>
          <a:p>
            <a:pPr indent="-342900" lvl="0" marL="457200" rtl="0" algn="l">
              <a:spcBef>
                <a:spcPts val="0"/>
              </a:spcBef>
              <a:spcAft>
                <a:spcPts val="0"/>
              </a:spcAft>
              <a:buSzPts val="1800"/>
              <a:buChar char="-"/>
            </a:pPr>
            <a:r>
              <a:rPr lang="en-GB"/>
              <a:t>Consolidamento nella scelta di sviluppare la logica dell’architettura lato server</a:t>
            </a:r>
            <a:endParaRPr/>
          </a:p>
          <a:p>
            <a:pPr indent="-342900" lvl="0" marL="457200" rtl="0" algn="l">
              <a:spcBef>
                <a:spcPts val="0"/>
              </a:spcBef>
              <a:spcAft>
                <a:spcPts val="0"/>
              </a:spcAft>
              <a:buSzPts val="1800"/>
              <a:buChar char="-"/>
            </a:pPr>
            <a:r>
              <a:rPr lang="en-GB"/>
              <a:t>Pianificazione per organizzare il lavoro su l’iterazione successiva (passaggio a un altro caso d’uso per arricchire significativamente lo sviluppo del progetto dal punto di  vista del design)</a:t>
            </a:r>
            <a:endParaRPr/>
          </a:p>
        </p:txBody>
      </p:sp>
      <p:grpSp>
        <p:nvGrpSpPr>
          <p:cNvPr id="853" name="Google Shape;853;p49"/>
          <p:cNvGrpSpPr/>
          <p:nvPr/>
        </p:nvGrpSpPr>
        <p:grpSpPr>
          <a:xfrm>
            <a:off x="-281387" y="4681250"/>
            <a:ext cx="9706782" cy="323100"/>
            <a:chOff x="-281387" y="4681250"/>
            <a:chExt cx="9706782" cy="323100"/>
          </a:xfrm>
        </p:grpSpPr>
        <p:sp>
          <p:nvSpPr>
            <p:cNvPr id="854" name="Google Shape;854;p4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38786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861" name="Google Shape;861;p4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862" name="Google Shape;862;p4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863" name="Google Shape;863;p4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64" name="Google Shape;864;p4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65" name="Google Shape;865;p4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66" name="Google Shape;866;p49"/>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0"/>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Elaborazione - Iterazione 2</a:t>
            </a:r>
            <a:endParaRPr sz="2500"/>
          </a:p>
        </p:txBody>
      </p:sp>
      <p:sp>
        <p:nvSpPr>
          <p:cNvPr id="873" name="Google Shape;873;p50"/>
          <p:cNvSpPr txBox="1"/>
          <p:nvPr>
            <p:ph idx="1" type="body"/>
          </p:nvPr>
        </p:nvSpPr>
        <p:spPr>
          <a:xfrm>
            <a:off x="311700" y="1499675"/>
            <a:ext cx="6586200" cy="30693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t/>
            </a:r>
            <a:endParaRPr>
              <a:solidFill>
                <a:srgbClr val="000000"/>
              </a:solidFill>
            </a:endParaRPr>
          </a:p>
          <a:p>
            <a:pPr indent="-342900" lvl="0" marL="457200" rtl="0" algn="just">
              <a:spcBef>
                <a:spcPts val="1200"/>
              </a:spcBef>
              <a:spcAft>
                <a:spcPts val="0"/>
              </a:spcAft>
              <a:buSzPts val="1800"/>
              <a:buChar char="●"/>
            </a:pPr>
            <a:r>
              <a:rPr lang="en-GB"/>
              <a:t>Il Caso d’Uso UC1 - Pre-partita in formato dettagliato è l’input per la seconda iterazione di Elaborazion</a:t>
            </a:r>
            <a:r>
              <a:rPr lang="en-GB"/>
              <a:t>e</a:t>
            </a:r>
            <a:endParaRPr/>
          </a:p>
          <a:p>
            <a:pPr indent="-342900" lvl="0" marL="457200" rtl="0" algn="just">
              <a:spcBef>
                <a:spcPts val="0"/>
              </a:spcBef>
              <a:spcAft>
                <a:spcPts val="0"/>
              </a:spcAft>
              <a:buSzPts val="1800"/>
              <a:buChar char="●"/>
            </a:pPr>
            <a:r>
              <a:rPr lang="en-GB"/>
              <a:t>Aumentare la Copertura, scoprire più parti principali</a:t>
            </a:r>
            <a:endParaRPr/>
          </a:p>
          <a:p>
            <a:pPr indent="-342900" lvl="0" marL="457200" rtl="0" algn="just">
              <a:spcBef>
                <a:spcPts val="0"/>
              </a:spcBef>
              <a:spcAft>
                <a:spcPts val="0"/>
              </a:spcAft>
              <a:buSzPts val="1800"/>
              <a:buChar char="●"/>
            </a:pPr>
            <a:r>
              <a:rPr lang="en-GB"/>
              <a:t>Estensione del sistema graduale per gestire tutte le funzionalità richieste</a:t>
            </a:r>
            <a:endParaRPr/>
          </a:p>
          <a:p>
            <a:pPr indent="0" lvl="0" marL="457200" rtl="0" algn="just">
              <a:spcBef>
                <a:spcPts val="1200"/>
              </a:spcBef>
              <a:spcAft>
                <a:spcPts val="1200"/>
              </a:spcAft>
              <a:buNone/>
            </a:pPr>
            <a:r>
              <a:t/>
            </a:r>
            <a:endParaRPr>
              <a:solidFill>
                <a:srgbClr val="000000"/>
              </a:solidFill>
            </a:endParaRPr>
          </a:p>
        </p:txBody>
      </p:sp>
      <p:grpSp>
        <p:nvGrpSpPr>
          <p:cNvPr id="874" name="Google Shape;874;p50"/>
          <p:cNvGrpSpPr/>
          <p:nvPr/>
        </p:nvGrpSpPr>
        <p:grpSpPr>
          <a:xfrm>
            <a:off x="-281387" y="4681250"/>
            <a:ext cx="9706782" cy="323100"/>
            <a:chOff x="-281387" y="4681250"/>
            <a:chExt cx="9706782" cy="323100"/>
          </a:xfrm>
        </p:grpSpPr>
        <p:sp>
          <p:nvSpPr>
            <p:cNvPr id="875" name="Google Shape;875;p50"/>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882" name="Google Shape;882;p5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883" name="Google Shape;883;p5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884" name="Google Shape;884;p5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885" name="Google Shape;885;p5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886" name="Google Shape;886;p5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887" name="Google Shape;887;p5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1"/>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Analisi iterazione 2 - Pre-partita</a:t>
            </a:r>
            <a:endParaRPr sz="2500"/>
          </a:p>
        </p:txBody>
      </p:sp>
      <p:sp>
        <p:nvSpPr>
          <p:cNvPr id="894" name="Google Shape;894;p51"/>
          <p:cNvSpPr txBox="1"/>
          <p:nvPr>
            <p:ph idx="1" type="body"/>
          </p:nvPr>
        </p:nvSpPr>
        <p:spPr>
          <a:xfrm>
            <a:off x="311700" y="1326150"/>
            <a:ext cx="8520600" cy="32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Formato breve</a:t>
            </a:r>
            <a:endParaRPr i="1"/>
          </a:p>
          <a:p>
            <a:pPr indent="0" lvl="0" marL="0" rtl="0" algn="just">
              <a:lnSpc>
                <a:spcPct val="115000"/>
              </a:lnSpc>
              <a:spcBef>
                <a:spcPts val="1200"/>
              </a:spcBef>
              <a:spcAft>
                <a:spcPts val="0"/>
              </a:spcAft>
              <a:buNone/>
            </a:pPr>
            <a:r>
              <a:rPr lang="en-GB"/>
              <a:t>Un giocatore host, che vuole iniziare a giocare a Faceless, utilizza la WebApp Faceless per creare una Lobby. Dopo la creazione della lobby sceglie l’espansione che desidera giocare e la difficoltà di gioco. Un giocatore guest, o tramite invito o cercando, entra nella Lobby. Una volta che tutti i guest (che completano la Lobby) sono pronti, l’host avvia la partita.</a:t>
            </a:r>
            <a:endParaRPr/>
          </a:p>
        </p:txBody>
      </p:sp>
      <p:grpSp>
        <p:nvGrpSpPr>
          <p:cNvPr id="895" name="Google Shape;895;p51"/>
          <p:cNvGrpSpPr/>
          <p:nvPr/>
        </p:nvGrpSpPr>
        <p:grpSpPr>
          <a:xfrm>
            <a:off x="-281387" y="4681250"/>
            <a:ext cx="9706782" cy="323100"/>
            <a:chOff x="-281387" y="4681250"/>
            <a:chExt cx="9706782" cy="323100"/>
          </a:xfrm>
        </p:grpSpPr>
        <p:sp>
          <p:nvSpPr>
            <p:cNvPr id="896" name="Google Shape;896;p51"/>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903" name="Google Shape;903;p5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904" name="Google Shape;904;p5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905" name="Google Shape;905;p5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906" name="Google Shape;906;p5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907" name="Google Shape;907;p5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908" name="Google Shape;908;p51"/>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Modalità di sviluppo software adoperata (1)</a:t>
            </a:r>
            <a:endParaRPr/>
          </a:p>
        </p:txBody>
      </p:sp>
      <p:sp>
        <p:nvSpPr>
          <p:cNvPr id="112" name="Google Shape;112;p16"/>
          <p:cNvSpPr txBox="1"/>
          <p:nvPr>
            <p:ph idx="1" type="body"/>
          </p:nvPr>
        </p:nvSpPr>
        <p:spPr>
          <a:xfrm>
            <a:off x="174000" y="1017450"/>
            <a:ext cx="8880300" cy="387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GB" sz="1820"/>
              <a:t>È stato adottato un processo di sviluppo di tipo:</a:t>
            </a:r>
            <a:endParaRPr sz="1820"/>
          </a:p>
          <a:p>
            <a:pPr indent="0" lvl="0" marL="0" rtl="0" algn="l">
              <a:lnSpc>
                <a:spcPct val="95000"/>
              </a:lnSpc>
              <a:spcBef>
                <a:spcPts val="1200"/>
              </a:spcBef>
              <a:spcAft>
                <a:spcPts val="0"/>
              </a:spcAft>
              <a:buSzPts val="440"/>
              <a:buNone/>
            </a:pPr>
            <a:r>
              <a:t/>
            </a:r>
            <a:endParaRPr sz="1820"/>
          </a:p>
          <a:p>
            <a:pPr indent="0" lvl="0" marL="0" rtl="0" algn="l">
              <a:lnSpc>
                <a:spcPct val="95000"/>
              </a:lnSpc>
              <a:spcBef>
                <a:spcPts val="1200"/>
              </a:spcBef>
              <a:spcAft>
                <a:spcPts val="0"/>
              </a:spcAft>
              <a:buSzPts val="440"/>
              <a:buNone/>
            </a:pPr>
            <a:r>
              <a:rPr lang="en-GB" sz="1820"/>
              <a:t>● Iterativo:</a:t>
            </a:r>
            <a:endParaRPr sz="1820"/>
          </a:p>
          <a:p>
            <a:pPr indent="0" lvl="0" marL="0" rtl="0" algn="l">
              <a:lnSpc>
                <a:spcPct val="95000"/>
              </a:lnSpc>
              <a:spcBef>
                <a:spcPts val="1200"/>
              </a:spcBef>
              <a:spcAft>
                <a:spcPts val="0"/>
              </a:spcAft>
              <a:buSzPts val="440"/>
              <a:buNone/>
            </a:pPr>
            <a:r>
              <a:rPr lang="en-GB" sz="1820"/>
              <a:t>○ Organizzazione in mini-progetti brevi, di lunghezza fissa (iterazioni)</a:t>
            </a:r>
            <a:endParaRPr sz="1820"/>
          </a:p>
          <a:p>
            <a:pPr indent="0" lvl="0" marL="0" rtl="0" algn="l">
              <a:lnSpc>
                <a:spcPct val="95000"/>
              </a:lnSpc>
              <a:spcBef>
                <a:spcPts val="1200"/>
              </a:spcBef>
              <a:spcAft>
                <a:spcPts val="0"/>
              </a:spcAft>
              <a:buSzPts val="440"/>
              <a:buNone/>
            </a:pPr>
            <a:r>
              <a:rPr lang="en-GB" sz="1820"/>
              <a:t>○ Ogni iterazione comprende </a:t>
            </a:r>
            <a:r>
              <a:rPr lang="en-GB" sz="1820"/>
              <a:t>tutte le attività di un classico processo a cascata </a:t>
            </a:r>
            <a:r>
              <a:rPr lang="en-GB" sz="1820"/>
              <a:t>e si concentra su un sottoinsieme dei requisiti</a:t>
            </a:r>
            <a:endParaRPr sz="1820"/>
          </a:p>
          <a:p>
            <a:pPr indent="0" lvl="0" marL="0" rtl="0" algn="l">
              <a:lnSpc>
                <a:spcPct val="95000"/>
              </a:lnSpc>
              <a:spcBef>
                <a:spcPts val="1200"/>
              </a:spcBef>
              <a:spcAft>
                <a:spcPts val="0"/>
              </a:spcAft>
              <a:buSzPts val="440"/>
              <a:buNone/>
            </a:pPr>
            <a:r>
              <a:rPr lang="en-GB" sz="1820"/>
              <a:t>● Incrementale:</a:t>
            </a:r>
            <a:endParaRPr sz="1820"/>
          </a:p>
          <a:p>
            <a:pPr indent="0" lvl="0" marL="0" rtl="0" algn="l">
              <a:lnSpc>
                <a:spcPct val="95000"/>
              </a:lnSpc>
              <a:spcBef>
                <a:spcPts val="1200"/>
              </a:spcBef>
              <a:spcAft>
                <a:spcPts val="0"/>
              </a:spcAft>
              <a:buSzPts val="440"/>
              <a:buNone/>
            </a:pPr>
            <a:r>
              <a:rPr lang="en-GB" sz="1820"/>
              <a:t>○ Crescita incrementale del sistema da un’interazione alla successiva</a:t>
            </a:r>
            <a:endParaRPr sz="1820"/>
          </a:p>
          <a:p>
            <a:pPr indent="0" lvl="0" marL="0" rtl="0" algn="l">
              <a:lnSpc>
                <a:spcPct val="95000"/>
              </a:lnSpc>
              <a:spcBef>
                <a:spcPts val="1200"/>
              </a:spcBef>
              <a:spcAft>
                <a:spcPts val="1200"/>
              </a:spcAft>
              <a:buSzPts val="440"/>
              <a:buNone/>
            </a:pPr>
            <a:r>
              <a:t/>
            </a:r>
            <a:endParaRPr sz="1820"/>
          </a:p>
        </p:txBody>
      </p:sp>
      <p:grpSp>
        <p:nvGrpSpPr>
          <p:cNvPr id="113" name="Google Shape;113;p16"/>
          <p:cNvGrpSpPr/>
          <p:nvPr/>
        </p:nvGrpSpPr>
        <p:grpSpPr>
          <a:xfrm>
            <a:off x="-281387" y="4681250"/>
            <a:ext cx="9706782" cy="323100"/>
            <a:chOff x="-281387" y="4681250"/>
            <a:chExt cx="9706782" cy="323100"/>
          </a:xfrm>
        </p:grpSpPr>
        <p:sp>
          <p:nvSpPr>
            <p:cNvPr id="114" name="Google Shape;114;p16"/>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1" name="Google Shape;121;p1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2" name="Google Shape;122;p1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3" name="Google Shape;123;p1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4" name="Google Shape;124;p1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5" name="Google Shape;125;p1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26" name="Google Shape;126;p16"/>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2"/>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Analisi iterazione 2 - Pre-partita</a:t>
            </a:r>
            <a:endParaRPr sz="2500"/>
          </a:p>
        </p:txBody>
      </p:sp>
      <p:sp>
        <p:nvSpPr>
          <p:cNvPr id="915" name="Google Shape;915;p52"/>
          <p:cNvSpPr txBox="1"/>
          <p:nvPr>
            <p:ph idx="1" type="body"/>
          </p:nvPr>
        </p:nvSpPr>
        <p:spPr>
          <a:xfrm>
            <a:off x="311700" y="1082500"/>
            <a:ext cx="8520600" cy="3582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a:t>Nella fase di Analisi abbiamo approfondito requisiti precedenti ed elaborato di nuovi</a:t>
            </a:r>
            <a:endParaRPr/>
          </a:p>
          <a:p>
            <a:pPr indent="-342900" lvl="0" marL="457200" rtl="0" algn="just">
              <a:spcBef>
                <a:spcPts val="0"/>
              </a:spcBef>
              <a:spcAft>
                <a:spcPts val="0"/>
              </a:spcAft>
              <a:buSzPts val="1800"/>
              <a:buChar char="●"/>
            </a:pPr>
            <a:r>
              <a:rPr lang="en-GB"/>
              <a:t>Abbiamo fatto emergere i concetti fondamentali e le relazioni tra di essi (rappresentazione ad oggetti della realtà)</a:t>
            </a:r>
            <a:endParaRPr/>
          </a:p>
          <a:p>
            <a:pPr indent="0" lvl="0" marL="0" rtl="0" algn="just">
              <a:spcBef>
                <a:spcPts val="1200"/>
              </a:spcBef>
              <a:spcAft>
                <a:spcPts val="0"/>
              </a:spcAft>
              <a:buNone/>
            </a:pPr>
            <a:r>
              <a:rPr lang="en-GB"/>
              <a:t>In questa fase ci siamo concentrati sulle seguenti attività:</a:t>
            </a:r>
            <a:endParaRPr/>
          </a:p>
          <a:p>
            <a:pPr indent="-342900" lvl="0" marL="457200" rtl="0" algn="just">
              <a:spcBef>
                <a:spcPts val="1200"/>
              </a:spcBef>
              <a:spcAft>
                <a:spcPts val="0"/>
              </a:spcAft>
              <a:buSzPts val="1800"/>
              <a:buChar char="●"/>
            </a:pPr>
            <a:r>
              <a:rPr lang="en-GB"/>
              <a:t>Incremento del </a:t>
            </a:r>
            <a:r>
              <a:rPr b="1" lang="en-GB"/>
              <a:t>Modello di Dominio</a:t>
            </a:r>
            <a:endParaRPr b="1"/>
          </a:p>
          <a:p>
            <a:pPr indent="-342900" lvl="0" marL="457200" rtl="0" algn="just">
              <a:spcBef>
                <a:spcPts val="0"/>
              </a:spcBef>
              <a:spcAft>
                <a:spcPts val="0"/>
              </a:spcAft>
              <a:buSzPts val="1800"/>
              <a:buChar char="●"/>
            </a:pPr>
            <a:r>
              <a:rPr lang="en-GB"/>
              <a:t>Ampliamento del </a:t>
            </a:r>
            <a:r>
              <a:rPr b="1" lang="en-GB"/>
              <a:t>Modello dei Casi d’Uso</a:t>
            </a:r>
            <a:r>
              <a:rPr lang="en-GB"/>
              <a:t>:</a:t>
            </a:r>
            <a:endParaRPr/>
          </a:p>
          <a:p>
            <a:pPr indent="-342900" lvl="1" marL="914400" rtl="0" algn="just">
              <a:spcBef>
                <a:spcPts val="0"/>
              </a:spcBef>
              <a:spcAft>
                <a:spcPts val="0"/>
              </a:spcAft>
              <a:buSzPts val="1800"/>
              <a:buChar char="○"/>
            </a:pPr>
            <a:r>
              <a:rPr lang="en-GB" sz="1800"/>
              <a:t>Creazione dei System Sequence Diagram (</a:t>
            </a:r>
            <a:r>
              <a:rPr b="1" lang="en-GB" sz="1800"/>
              <a:t>SSD</a:t>
            </a:r>
            <a:r>
              <a:rPr lang="en-GB" sz="1800"/>
              <a:t>)</a:t>
            </a:r>
            <a:endParaRPr sz="1800"/>
          </a:p>
          <a:p>
            <a:pPr indent="-342900" lvl="1" marL="914400" rtl="0" algn="just">
              <a:spcBef>
                <a:spcPts val="0"/>
              </a:spcBef>
              <a:spcAft>
                <a:spcPts val="0"/>
              </a:spcAft>
              <a:buSzPts val="1800"/>
              <a:buChar char="○"/>
            </a:pPr>
            <a:r>
              <a:rPr lang="en-GB" sz="1800"/>
              <a:t>Creazione dei </a:t>
            </a:r>
            <a:r>
              <a:rPr b="1" lang="en-GB" sz="1800"/>
              <a:t>Contratti delle operazioni</a:t>
            </a:r>
            <a:endParaRPr sz="1800"/>
          </a:p>
          <a:p>
            <a:pPr indent="-342900" lvl="0" marL="457200" rtl="0" algn="just">
              <a:spcBef>
                <a:spcPts val="0"/>
              </a:spcBef>
              <a:spcAft>
                <a:spcPts val="0"/>
              </a:spcAft>
              <a:buSzPts val="1800"/>
              <a:buChar char="●"/>
            </a:pPr>
            <a:r>
              <a:rPr lang="en-GB"/>
              <a:t>Ampliamento dei documenti precedentemente creati nelle fasi precedenti</a:t>
            </a:r>
            <a:endParaRPr/>
          </a:p>
        </p:txBody>
      </p:sp>
      <p:grpSp>
        <p:nvGrpSpPr>
          <p:cNvPr id="916" name="Google Shape;916;p52"/>
          <p:cNvGrpSpPr/>
          <p:nvPr/>
        </p:nvGrpSpPr>
        <p:grpSpPr>
          <a:xfrm>
            <a:off x="-281387" y="4681250"/>
            <a:ext cx="9706782" cy="323100"/>
            <a:chOff x="-281387" y="4681250"/>
            <a:chExt cx="9706782" cy="323100"/>
          </a:xfrm>
        </p:grpSpPr>
        <p:sp>
          <p:nvSpPr>
            <p:cNvPr id="917" name="Google Shape;917;p52"/>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924" name="Google Shape;924;p5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925" name="Google Shape;925;p5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926" name="Google Shape;926;p5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927" name="Google Shape;927;p5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928" name="Google Shape;928;p5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929" name="Google Shape;929;p52"/>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3"/>
          <p:cNvSpPr txBox="1"/>
          <p:nvPr>
            <p:ph type="title"/>
          </p:nvPr>
        </p:nvSpPr>
        <p:spPr>
          <a:xfrm>
            <a:off x="311700" y="391350"/>
            <a:ext cx="58605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di Dominio - Pre-partita</a:t>
            </a:r>
            <a:endParaRPr sz="2500"/>
          </a:p>
        </p:txBody>
      </p:sp>
      <p:sp>
        <p:nvSpPr>
          <p:cNvPr id="936" name="Google Shape;936;p53"/>
          <p:cNvSpPr txBox="1"/>
          <p:nvPr/>
        </p:nvSpPr>
        <p:spPr>
          <a:xfrm>
            <a:off x="-104775" y="1010225"/>
            <a:ext cx="3939900" cy="36327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Identificazione dei concetti fondamentali nel testo in formato dettagliato del Caso d’Uso</a:t>
            </a:r>
            <a:endParaRPr sz="1600">
              <a:solidFill>
                <a:schemeClr val="dk2"/>
              </a:solidFill>
              <a:latin typeface="Lato"/>
              <a:ea typeface="Lato"/>
              <a:cs typeface="Lato"/>
              <a:sym typeface="Lato"/>
            </a:endParaRPr>
          </a:p>
          <a:p>
            <a:pPr indent="-330200" lvl="1" marL="9144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Identificazione di </a:t>
            </a:r>
            <a:r>
              <a:rPr b="1" lang="en-GB" sz="1600">
                <a:solidFill>
                  <a:schemeClr val="dk2"/>
                </a:solidFill>
                <a:latin typeface="Lato"/>
                <a:ea typeface="Lato"/>
                <a:cs typeface="Lato"/>
                <a:sym typeface="Lato"/>
              </a:rPr>
              <a:t>nomi</a:t>
            </a:r>
            <a:r>
              <a:rPr lang="en-GB" sz="1600">
                <a:solidFill>
                  <a:schemeClr val="dk2"/>
                </a:solidFill>
                <a:latin typeface="Lato"/>
                <a:ea typeface="Lato"/>
                <a:cs typeface="Lato"/>
                <a:sym typeface="Lato"/>
              </a:rPr>
              <a:t> e locuzioni nominali</a:t>
            </a:r>
            <a:endParaRPr sz="1600">
              <a:solidFill>
                <a:schemeClr val="dk2"/>
              </a:solidFill>
              <a:latin typeface="Lato"/>
              <a:ea typeface="Lato"/>
              <a:cs typeface="Lato"/>
              <a:sym typeface="Lato"/>
            </a:endParaRPr>
          </a:p>
          <a:p>
            <a:pPr indent="0" lvl="0" marL="457200" rtl="0" algn="just">
              <a:spcBef>
                <a:spcPts val="0"/>
              </a:spcBef>
              <a:spcAft>
                <a:spcPts val="0"/>
              </a:spcAft>
              <a:buNone/>
            </a:pPr>
            <a:r>
              <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Introduzione di relazioni tra concetti e attributi fondamentali</a:t>
            </a:r>
            <a:endParaRPr sz="1600">
              <a:solidFill>
                <a:schemeClr val="dk2"/>
              </a:solidFill>
              <a:latin typeface="Lato"/>
              <a:ea typeface="Lato"/>
              <a:cs typeface="Lato"/>
              <a:sym typeface="Lato"/>
            </a:endParaRPr>
          </a:p>
          <a:p>
            <a:pPr indent="-330200" lvl="1" marL="9144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Inclusione di </a:t>
            </a:r>
            <a:r>
              <a:rPr b="1" lang="en-GB" sz="1600">
                <a:solidFill>
                  <a:schemeClr val="dk2"/>
                </a:solidFill>
                <a:latin typeface="Lato"/>
                <a:ea typeface="Lato"/>
                <a:cs typeface="Lato"/>
                <a:sym typeface="Lato"/>
              </a:rPr>
              <a:t>associazioni</a:t>
            </a:r>
            <a:r>
              <a:rPr lang="en-GB" sz="1600">
                <a:solidFill>
                  <a:schemeClr val="dk2"/>
                </a:solidFill>
                <a:latin typeface="Lato"/>
                <a:ea typeface="Lato"/>
                <a:cs typeface="Lato"/>
                <a:sym typeface="Lato"/>
              </a:rPr>
              <a:t> per cui la conoscenza della relazione deve essere conservata per qualche durata</a:t>
            </a:r>
            <a:endParaRPr sz="1600">
              <a:solidFill>
                <a:schemeClr val="dk2"/>
              </a:solidFill>
              <a:latin typeface="Lato"/>
              <a:ea typeface="Lato"/>
              <a:cs typeface="Lato"/>
              <a:sym typeface="Lato"/>
            </a:endParaRPr>
          </a:p>
          <a:p>
            <a:pPr indent="-330200" lvl="1" marL="9144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Introduzione di </a:t>
            </a:r>
            <a:r>
              <a:rPr b="1" lang="en-GB" sz="1600">
                <a:solidFill>
                  <a:schemeClr val="dk2"/>
                </a:solidFill>
                <a:latin typeface="Lato"/>
                <a:ea typeface="Lato"/>
                <a:cs typeface="Lato"/>
                <a:sym typeface="Lato"/>
              </a:rPr>
              <a:t>attributi</a:t>
            </a:r>
            <a:r>
              <a:rPr lang="en-GB" sz="1600">
                <a:solidFill>
                  <a:schemeClr val="dk2"/>
                </a:solidFill>
                <a:latin typeface="Lato"/>
                <a:ea typeface="Lato"/>
                <a:cs typeface="Lato"/>
                <a:sym typeface="Lato"/>
              </a:rPr>
              <a:t> come tipi di dati “primitivi”</a:t>
            </a:r>
            <a:endParaRPr sz="1600">
              <a:solidFill>
                <a:schemeClr val="dk2"/>
              </a:solidFill>
              <a:latin typeface="Lato"/>
              <a:ea typeface="Lato"/>
              <a:cs typeface="Lato"/>
              <a:sym typeface="Lato"/>
            </a:endParaRPr>
          </a:p>
        </p:txBody>
      </p:sp>
      <p:pic>
        <p:nvPicPr>
          <p:cNvPr id="937" name="Google Shape;937;p53"/>
          <p:cNvPicPr preferRelativeResize="0"/>
          <p:nvPr/>
        </p:nvPicPr>
        <p:blipFill>
          <a:blip r:embed="rId3">
            <a:alphaModFix/>
          </a:blip>
          <a:stretch>
            <a:fillRect/>
          </a:stretch>
        </p:blipFill>
        <p:spPr>
          <a:xfrm>
            <a:off x="4116275" y="1110299"/>
            <a:ext cx="2434000" cy="3398350"/>
          </a:xfrm>
          <a:prstGeom prst="rect">
            <a:avLst/>
          </a:prstGeom>
          <a:noFill/>
          <a:ln>
            <a:noFill/>
          </a:ln>
        </p:spPr>
      </p:pic>
      <p:pic>
        <p:nvPicPr>
          <p:cNvPr id="938" name="Google Shape;938;p53"/>
          <p:cNvPicPr preferRelativeResize="0"/>
          <p:nvPr/>
        </p:nvPicPr>
        <p:blipFill>
          <a:blip r:embed="rId4">
            <a:alphaModFix/>
          </a:blip>
          <a:stretch>
            <a:fillRect/>
          </a:stretch>
        </p:blipFill>
        <p:spPr>
          <a:xfrm>
            <a:off x="6626674" y="1471250"/>
            <a:ext cx="2348250" cy="1057725"/>
          </a:xfrm>
          <a:prstGeom prst="rect">
            <a:avLst/>
          </a:prstGeom>
          <a:noFill/>
          <a:ln>
            <a:noFill/>
          </a:ln>
        </p:spPr>
      </p:pic>
      <p:pic>
        <p:nvPicPr>
          <p:cNvPr id="939" name="Google Shape;939;p53"/>
          <p:cNvPicPr preferRelativeResize="0"/>
          <p:nvPr/>
        </p:nvPicPr>
        <p:blipFill>
          <a:blip r:embed="rId5">
            <a:alphaModFix/>
          </a:blip>
          <a:stretch>
            <a:fillRect/>
          </a:stretch>
        </p:blipFill>
        <p:spPr>
          <a:xfrm>
            <a:off x="6626675" y="2828850"/>
            <a:ext cx="2348250" cy="1089775"/>
          </a:xfrm>
          <a:prstGeom prst="rect">
            <a:avLst/>
          </a:prstGeom>
          <a:noFill/>
          <a:ln>
            <a:noFill/>
          </a:ln>
        </p:spPr>
      </p:pic>
      <p:sp>
        <p:nvSpPr>
          <p:cNvPr id="940" name="Google Shape;940;p53"/>
          <p:cNvSpPr/>
          <p:nvPr/>
        </p:nvSpPr>
        <p:spPr>
          <a:xfrm>
            <a:off x="4059425" y="1428250"/>
            <a:ext cx="2490900" cy="3198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6550325" y="1428250"/>
            <a:ext cx="2490900" cy="3198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4059425" y="1065750"/>
            <a:ext cx="2490900" cy="36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53"/>
          <p:cNvGrpSpPr/>
          <p:nvPr/>
        </p:nvGrpSpPr>
        <p:grpSpPr>
          <a:xfrm>
            <a:off x="-281387" y="4681250"/>
            <a:ext cx="9706782" cy="323100"/>
            <a:chOff x="-281387" y="4681250"/>
            <a:chExt cx="9706782" cy="323100"/>
          </a:xfrm>
        </p:grpSpPr>
        <p:sp>
          <p:nvSpPr>
            <p:cNvPr id="944" name="Google Shape;944;p53"/>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951" name="Google Shape;951;p5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952" name="Google Shape;952;p5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953" name="Google Shape;953;p5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954" name="Google Shape;954;p5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955" name="Google Shape;955;p5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956" name="Google Shape;956;p53"/>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pSp>
        <p:nvGrpSpPr>
          <p:cNvPr id="962" name="Google Shape;962;p54"/>
          <p:cNvGrpSpPr/>
          <p:nvPr/>
        </p:nvGrpSpPr>
        <p:grpSpPr>
          <a:xfrm>
            <a:off x="3561700" y="442412"/>
            <a:ext cx="4786650" cy="4187426"/>
            <a:chOff x="3818525" y="107724"/>
            <a:chExt cx="4786650" cy="4187426"/>
          </a:xfrm>
        </p:grpSpPr>
        <p:grpSp>
          <p:nvGrpSpPr>
            <p:cNvPr id="963" name="Google Shape;963;p54"/>
            <p:cNvGrpSpPr/>
            <p:nvPr/>
          </p:nvGrpSpPr>
          <p:grpSpPr>
            <a:xfrm>
              <a:off x="3818525" y="109524"/>
              <a:ext cx="3796151" cy="4185626"/>
              <a:chOff x="2721825" y="1032724"/>
              <a:chExt cx="3796151" cy="4185626"/>
            </a:xfrm>
          </p:grpSpPr>
          <p:pic>
            <p:nvPicPr>
              <p:cNvPr id="964" name="Google Shape;964;p54"/>
              <p:cNvPicPr preferRelativeResize="0"/>
              <p:nvPr/>
            </p:nvPicPr>
            <p:blipFill>
              <a:blip r:embed="rId3">
                <a:alphaModFix/>
              </a:blip>
              <a:stretch>
                <a:fillRect/>
              </a:stretch>
            </p:blipFill>
            <p:spPr>
              <a:xfrm>
                <a:off x="2755375" y="1032724"/>
                <a:ext cx="3561301" cy="1486575"/>
              </a:xfrm>
              <a:prstGeom prst="rect">
                <a:avLst/>
              </a:prstGeom>
              <a:noFill/>
              <a:ln>
                <a:noFill/>
              </a:ln>
            </p:spPr>
          </p:pic>
          <p:pic>
            <p:nvPicPr>
              <p:cNvPr id="965" name="Google Shape;965;p54"/>
              <p:cNvPicPr preferRelativeResize="0"/>
              <p:nvPr/>
            </p:nvPicPr>
            <p:blipFill>
              <a:blip r:embed="rId4">
                <a:alphaModFix/>
              </a:blip>
              <a:stretch>
                <a:fillRect/>
              </a:stretch>
            </p:blipFill>
            <p:spPr>
              <a:xfrm>
                <a:off x="2721825" y="2519300"/>
                <a:ext cx="3796151" cy="1662525"/>
              </a:xfrm>
              <a:prstGeom prst="rect">
                <a:avLst/>
              </a:prstGeom>
              <a:noFill/>
              <a:ln>
                <a:noFill/>
              </a:ln>
            </p:spPr>
          </p:pic>
          <p:pic>
            <p:nvPicPr>
              <p:cNvPr id="966" name="Google Shape;966;p54"/>
              <p:cNvPicPr preferRelativeResize="0"/>
              <p:nvPr/>
            </p:nvPicPr>
            <p:blipFill>
              <a:blip r:embed="rId5">
                <a:alphaModFix/>
              </a:blip>
              <a:stretch>
                <a:fillRect/>
              </a:stretch>
            </p:blipFill>
            <p:spPr>
              <a:xfrm>
                <a:off x="3081925" y="4147275"/>
                <a:ext cx="2214225" cy="1071075"/>
              </a:xfrm>
              <a:prstGeom prst="rect">
                <a:avLst/>
              </a:prstGeom>
              <a:noFill/>
              <a:ln>
                <a:noFill/>
              </a:ln>
            </p:spPr>
          </p:pic>
        </p:grpSp>
        <p:pic>
          <p:nvPicPr>
            <p:cNvPr id="967" name="Google Shape;967;p54"/>
            <p:cNvPicPr preferRelativeResize="0"/>
            <p:nvPr/>
          </p:nvPicPr>
          <p:blipFill>
            <a:blip r:embed="rId6">
              <a:alphaModFix/>
            </a:blip>
            <a:stretch>
              <a:fillRect/>
            </a:stretch>
          </p:blipFill>
          <p:spPr>
            <a:xfrm>
              <a:off x="7742700" y="156425"/>
              <a:ext cx="862475" cy="600750"/>
            </a:xfrm>
            <a:prstGeom prst="rect">
              <a:avLst/>
            </a:prstGeom>
            <a:noFill/>
            <a:ln>
              <a:noFill/>
            </a:ln>
          </p:spPr>
        </p:pic>
        <p:cxnSp>
          <p:nvCxnSpPr>
            <p:cNvPr id="968" name="Google Shape;968;p54"/>
            <p:cNvCxnSpPr/>
            <p:nvPr/>
          </p:nvCxnSpPr>
          <p:spPr>
            <a:xfrm>
              <a:off x="8003425" y="757175"/>
              <a:ext cx="0" cy="11073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54"/>
            <p:cNvCxnSpPr/>
            <p:nvPr/>
          </p:nvCxnSpPr>
          <p:spPr>
            <a:xfrm>
              <a:off x="7607875" y="1857075"/>
              <a:ext cx="416400" cy="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54"/>
            <p:cNvCxnSpPr>
              <a:stCxn id="964" idx="0"/>
            </p:cNvCxnSpPr>
            <p:nvPr/>
          </p:nvCxnSpPr>
          <p:spPr>
            <a:xfrm flipH="1" rot="10800000">
              <a:off x="5632725" y="107724"/>
              <a:ext cx="2079300" cy="18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54"/>
            <p:cNvCxnSpPr/>
            <p:nvPr/>
          </p:nvCxnSpPr>
          <p:spPr>
            <a:xfrm>
              <a:off x="7712013" y="109525"/>
              <a:ext cx="11100" cy="539700"/>
            </a:xfrm>
            <a:prstGeom prst="straightConnector1">
              <a:avLst/>
            </a:prstGeom>
            <a:noFill/>
            <a:ln cap="flat" cmpd="sng" w="9525">
              <a:solidFill>
                <a:schemeClr val="dk2"/>
              </a:solidFill>
              <a:prstDash val="solid"/>
              <a:round/>
              <a:headEnd len="med" w="med" type="none"/>
              <a:tailEnd len="med" w="med" type="none"/>
            </a:ln>
          </p:spPr>
        </p:cxnSp>
      </p:grpSp>
      <p:sp>
        <p:nvSpPr>
          <p:cNvPr id="972" name="Google Shape;972;p54"/>
          <p:cNvSpPr txBox="1"/>
          <p:nvPr>
            <p:ph type="title"/>
          </p:nvPr>
        </p:nvSpPr>
        <p:spPr>
          <a:xfrm>
            <a:off x="311700" y="391350"/>
            <a:ext cx="5860500" cy="67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500"/>
              <a:t>Modello di Dominio - </a:t>
            </a:r>
            <a:endParaRPr sz="2500"/>
          </a:p>
          <a:p>
            <a:pPr indent="0" lvl="0" marL="0" rtl="0" algn="l">
              <a:spcBef>
                <a:spcPts val="0"/>
              </a:spcBef>
              <a:spcAft>
                <a:spcPts val="0"/>
              </a:spcAft>
              <a:buNone/>
            </a:pPr>
            <a:r>
              <a:rPr lang="en-GB" sz="2500"/>
              <a:t>Pre-partita</a:t>
            </a:r>
            <a:endParaRPr sz="2500"/>
          </a:p>
        </p:txBody>
      </p:sp>
      <p:sp>
        <p:nvSpPr>
          <p:cNvPr id="973" name="Google Shape;973;p54"/>
          <p:cNvSpPr txBox="1"/>
          <p:nvPr>
            <p:ph idx="1" type="body"/>
          </p:nvPr>
        </p:nvSpPr>
        <p:spPr>
          <a:xfrm>
            <a:off x="249225" y="1617700"/>
            <a:ext cx="2992500" cy="324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GB"/>
              <a:t>Scoperte:</a:t>
            </a:r>
            <a:endParaRPr/>
          </a:p>
          <a:p>
            <a:pPr indent="-342900" lvl="0" marL="457200" rtl="0" algn="just">
              <a:lnSpc>
                <a:spcPct val="115000"/>
              </a:lnSpc>
              <a:spcBef>
                <a:spcPts val="0"/>
              </a:spcBef>
              <a:spcAft>
                <a:spcPts val="0"/>
              </a:spcAft>
              <a:buSzPts val="1800"/>
              <a:buChar char="●"/>
            </a:pPr>
            <a:r>
              <a:rPr lang="en-GB"/>
              <a:t>Ampliamento modello di dominio</a:t>
            </a:r>
            <a:endParaRPr/>
          </a:p>
          <a:p>
            <a:pPr indent="-342900" lvl="0" marL="457200" rtl="0" algn="just">
              <a:lnSpc>
                <a:spcPct val="115000"/>
              </a:lnSpc>
              <a:spcBef>
                <a:spcPts val="0"/>
              </a:spcBef>
              <a:spcAft>
                <a:spcPts val="0"/>
              </a:spcAft>
              <a:buSzPts val="1800"/>
              <a:buChar char="●"/>
            </a:pPr>
            <a:r>
              <a:rPr lang="en-GB"/>
              <a:t>Legami con oggetti del dominio pre esistenti</a:t>
            </a:r>
            <a:endParaRPr/>
          </a:p>
        </p:txBody>
      </p:sp>
      <p:grpSp>
        <p:nvGrpSpPr>
          <p:cNvPr id="974" name="Google Shape;974;p54"/>
          <p:cNvGrpSpPr/>
          <p:nvPr/>
        </p:nvGrpSpPr>
        <p:grpSpPr>
          <a:xfrm>
            <a:off x="-281387" y="4681250"/>
            <a:ext cx="9706782" cy="323100"/>
            <a:chOff x="-281387" y="4681250"/>
            <a:chExt cx="9706782" cy="323100"/>
          </a:xfrm>
        </p:grpSpPr>
        <p:sp>
          <p:nvSpPr>
            <p:cNvPr id="975" name="Google Shape;975;p5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982" name="Google Shape;982;p5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983" name="Google Shape;983;p5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984" name="Google Shape;984;p5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985" name="Google Shape;985;p5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986" name="Google Shape;986;p5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987" name="Google Shape;987;p5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5"/>
          <p:cNvSpPr txBox="1"/>
          <p:nvPr>
            <p:ph type="title"/>
          </p:nvPr>
        </p:nvSpPr>
        <p:spPr>
          <a:xfrm>
            <a:off x="271575" y="158650"/>
            <a:ext cx="43734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SSD - Pre-Partita</a:t>
            </a:r>
            <a:endParaRPr/>
          </a:p>
        </p:txBody>
      </p:sp>
      <p:pic>
        <p:nvPicPr>
          <p:cNvPr id="994" name="Google Shape;994;p55"/>
          <p:cNvPicPr preferRelativeResize="0"/>
          <p:nvPr/>
        </p:nvPicPr>
        <p:blipFill rotWithShape="1">
          <a:blip r:embed="rId3">
            <a:alphaModFix/>
          </a:blip>
          <a:srcRect b="9477" l="22510" r="14310" t="0"/>
          <a:stretch/>
        </p:blipFill>
        <p:spPr>
          <a:xfrm>
            <a:off x="363775" y="670025"/>
            <a:ext cx="8465500" cy="3922375"/>
          </a:xfrm>
          <a:prstGeom prst="rect">
            <a:avLst/>
          </a:prstGeom>
          <a:noFill/>
          <a:ln>
            <a:noFill/>
          </a:ln>
        </p:spPr>
      </p:pic>
      <p:grpSp>
        <p:nvGrpSpPr>
          <p:cNvPr id="995" name="Google Shape;995;p55"/>
          <p:cNvGrpSpPr/>
          <p:nvPr/>
        </p:nvGrpSpPr>
        <p:grpSpPr>
          <a:xfrm>
            <a:off x="-281387" y="4681250"/>
            <a:ext cx="9706782" cy="323100"/>
            <a:chOff x="-281387" y="4681250"/>
            <a:chExt cx="9706782" cy="323100"/>
          </a:xfrm>
        </p:grpSpPr>
        <p:sp>
          <p:nvSpPr>
            <p:cNvPr id="996" name="Google Shape;996;p5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03" name="Google Shape;1003;p5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04" name="Google Shape;1004;p5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05" name="Google Shape;1005;p5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06" name="Google Shape;1006;p5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07" name="Google Shape;1007;p5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08" name="Google Shape;1008;p5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56"/>
          <p:cNvSpPr txBox="1"/>
          <p:nvPr>
            <p:ph type="title"/>
          </p:nvPr>
        </p:nvSpPr>
        <p:spPr>
          <a:xfrm>
            <a:off x="311700" y="10267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Contratti delle Operazioni -  Pre - Partita</a:t>
            </a:r>
            <a:endParaRPr/>
          </a:p>
        </p:txBody>
      </p:sp>
      <p:sp>
        <p:nvSpPr>
          <p:cNvPr id="1015" name="Google Shape;1015;p56"/>
          <p:cNvSpPr txBox="1"/>
          <p:nvPr>
            <p:ph idx="1" type="body"/>
          </p:nvPr>
        </p:nvSpPr>
        <p:spPr>
          <a:xfrm>
            <a:off x="311700" y="1152475"/>
            <a:ext cx="3818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Dalle operazioni di sistema individuate e inserite nell’ SSD abbiamo creato i Contratti delle Operazioni</a:t>
            </a:r>
            <a:endParaRPr/>
          </a:p>
          <a:p>
            <a:pPr indent="0" lvl="0" marL="0" rtl="0" algn="l">
              <a:spcBef>
                <a:spcPts val="1200"/>
              </a:spcBef>
              <a:spcAft>
                <a:spcPts val="1200"/>
              </a:spcAft>
              <a:buNone/>
            </a:pPr>
            <a:r>
              <a:t/>
            </a:r>
            <a:endParaRPr/>
          </a:p>
        </p:txBody>
      </p:sp>
      <p:pic>
        <p:nvPicPr>
          <p:cNvPr id="1016" name="Google Shape;1016;p56"/>
          <p:cNvPicPr preferRelativeResize="0"/>
          <p:nvPr/>
        </p:nvPicPr>
        <p:blipFill>
          <a:blip r:embed="rId3">
            <a:alphaModFix/>
          </a:blip>
          <a:stretch>
            <a:fillRect/>
          </a:stretch>
        </p:blipFill>
        <p:spPr>
          <a:xfrm>
            <a:off x="5131650" y="728775"/>
            <a:ext cx="2982567" cy="3821250"/>
          </a:xfrm>
          <a:prstGeom prst="rect">
            <a:avLst/>
          </a:prstGeom>
          <a:noFill/>
          <a:ln>
            <a:noFill/>
          </a:ln>
        </p:spPr>
      </p:pic>
      <p:grpSp>
        <p:nvGrpSpPr>
          <p:cNvPr id="1017" name="Google Shape;1017;p56"/>
          <p:cNvGrpSpPr/>
          <p:nvPr/>
        </p:nvGrpSpPr>
        <p:grpSpPr>
          <a:xfrm>
            <a:off x="-281387" y="4681250"/>
            <a:ext cx="9706782" cy="323100"/>
            <a:chOff x="-281387" y="4681250"/>
            <a:chExt cx="9706782" cy="323100"/>
          </a:xfrm>
        </p:grpSpPr>
        <p:sp>
          <p:nvSpPr>
            <p:cNvPr id="1018" name="Google Shape;1018;p56"/>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25" name="Google Shape;1025;p5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26" name="Google Shape;1026;p5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27" name="Google Shape;1027;p5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28" name="Google Shape;1028;p5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29" name="Google Shape;1029;p5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30" name="Google Shape;1030;p56"/>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57"/>
          <p:cNvPicPr preferRelativeResize="0"/>
          <p:nvPr/>
        </p:nvPicPr>
        <p:blipFill>
          <a:blip r:embed="rId3">
            <a:alphaModFix/>
          </a:blip>
          <a:stretch>
            <a:fillRect/>
          </a:stretch>
        </p:blipFill>
        <p:spPr>
          <a:xfrm>
            <a:off x="152400" y="152400"/>
            <a:ext cx="3126727" cy="4838699"/>
          </a:xfrm>
          <a:prstGeom prst="rect">
            <a:avLst/>
          </a:prstGeom>
          <a:noFill/>
          <a:ln>
            <a:noFill/>
          </a:ln>
        </p:spPr>
      </p:pic>
      <p:pic>
        <p:nvPicPr>
          <p:cNvPr id="1037" name="Google Shape;1037;p57"/>
          <p:cNvPicPr preferRelativeResize="0"/>
          <p:nvPr/>
        </p:nvPicPr>
        <p:blipFill>
          <a:blip r:embed="rId4">
            <a:alphaModFix/>
          </a:blip>
          <a:stretch>
            <a:fillRect/>
          </a:stretch>
        </p:blipFill>
        <p:spPr>
          <a:xfrm>
            <a:off x="3431527" y="152400"/>
            <a:ext cx="5334000" cy="3352800"/>
          </a:xfrm>
          <a:prstGeom prst="rect">
            <a:avLst/>
          </a:prstGeom>
          <a:noFill/>
          <a:ln>
            <a:noFill/>
          </a:ln>
        </p:spPr>
      </p:pic>
      <p:grpSp>
        <p:nvGrpSpPr>
          <p:cNvPr id="1038" name="Google Shape;1038;p57"/>
          <p:cNvGrpSpPr/>
          <p:nvPr/>
        </p:nvGrpSpPr>
        <p:grpSpPr>
          <a:xfrm>
            <a:off x="-281387" y="4681250"/>
            <a:ext cx="9706782" cy="323100"/>
            <a:chOff x="-281387" y="4681250"/>
            <a:chExt cx="9706782" cy="323100"/>
          </a:xfrm>
        </p:grpSpPr>
        <p:sp>
          <p:nvSpPr>
            <p:cNvPr id="1039" name="Google Shape;1039;p57"/>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5265292"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46" name="Google Shape;1046;p5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47" name="Google Shape;1047;p5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48" name="Google Shape;1048;p5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49" name="Google Shape;1049;p5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50" name="Google Shape;1050;p5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51" name="Google Shape;1051;p57"/>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8"/>
          <p:cNvSpPr txBox="1"/>
          <p:nvPr>
            <p:ph type="title"/>
          </p:nvPr>
        </p:nvSpPr>
        <p:spPr>
          <a:xfrm>
            <a:off x="311700" y="2339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dell’ iterazione 2 - </a:t>
            </a:r>
            <a:r>
              <a:rPr lang="en-GB"/>
              <a:t>  Pre - Partita</a:t>
            </a:r>
            <a:endParaRPr/>
          </a:p>
        </p:txBody>
      </p:sp>
      <p:sp>
        <p:nvSpPr>
          <p:cNvPr id="1058" name="Google Shape;1058;p58"/>
          <p:cNvSpPr txBox="1"/>
          <p:nvPr>
            <p:ph idx="1" type="body"/>
          </p:nvPr>
        </p:nvSpPr>
        <p:spPr>
          <a:xfrm>
            <a:off x="897763" y="949025"/>
            <a:ext cx="7348500" cy="3643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Qui in questa fase</a:t>
            </a:r>
            <a:r>
              <a:rPr lang="en-GB"/>
              <a:t> ci siamo concentrati su queste seguenti attività:</a:t>
            </a:r>
            <a:endParaRPr/>
          </a:p>
          <a:p>
            <a:pPr indent="-342900" lvl="0" marL="457200" rtl="0" algn="l">
              <a:spcBef>
                <a:spcPts val="1200"/>
              </a:spcBef>
              <a:spcAft>
                <a:spcPts val="0"/>
              </a:spcAft>
              <a:buSzPts val="1800"/>
              <a:buChar char="-"/>
            </a:pPr>
            <a:r>
              <a:rPr lang="en-GB"/>
              <a:t>Ampliamento di:</a:t>
            </a:r>
            <a:endParaRPr/>
          </a:p>
          <a:p>
            <a:pPr indent="-317500" lvl="1" marL="914400" rtl="0" algn="l">
              <a:spcBef>
                <a:spcPts val="0"/>
              </a:spcBef>
              <a:spcAft>
                <a:spcPts val="0"/>
              </a:spcAft>
              <a:buSzPts val="1400"/>
              <a:buChar char="-"/>
            </a:pPr>
            <a:r>
              <a:rPr lang="en-GB"/>
              <a:t>Diagramma delle classi (Class Diagram)</a:t>
            </a:r>
            <a:endParaRPr/>
          </a:p>
          <a:p>
            <a:pPr indent="-317500" lvl="1" marL="914400" rtl="0" algn="l">
              <a:spcBef>
                <a:spcPts val="0"/>
              </a:spcBef>
              <a:spcAft>
                <a:spcPts val="0"/>
              </a:spcAft>
              <a:buSzPts val="1400"/>
              <a:buChar char="-"/>
            </a:pPr>
            <a:r>
              <a:rPr lang="en-GB"/>
              <a:t>Diagrammi di sequenza (Sequence Diagram)</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E alla creazione di:</a:t>
            </a:r>
            <a:endParaRPr/>
          </a:p>
          <a:p>
            <a:pPr indent="-317500" lvl="1" marL="914400" rtl="0" algn="l">
              <a:spcBef>
                <a:spcPts val="0"/>
              </a:spcBef>
              <a:spcAft>
                <a:spcPts val="0"/>
              </a:spcAft>
              <a:buSzPts val="1400"/>
              <a:buChar char="-"/>
            </a:pPr>
            <a:r>
              <a:rPr lang="en-GB"/>
              <a:t>Diagramma dei package</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GB"/>
              <a:t> </a:t>
            </a:r>
            <a:r>
              <a:rPr lang="en-GB"/>
              <a:t>Per ogni operazione di sistema</a:t>
            </a:r>
            <a:r>
              <a:rPr lang="en-GB"/>
              <a:t>  nell’ SSD,</a:t>
            </a:r>
            <a:r>
              <a:rPr lang="en-GB"/>
              <a:t> come abbiamo visto anche nella prima iterazione, nasce un SD</a:t>
            </a:r>
            <a:endParaRPr/>
          </a:p>
        </p:txBody>
      </p:sp>
      <p:grpSp>
        <p:nvGrpSpPr>
          <p:cNvPr id="1059" name="Google Shape;1059;p58"/>
          <p:cNvGrpSpPr/>
          <p:nvPr/>
        </p:nvGrpSpPr>
        <p:grpSpPr>
          <a:xfrm>
            <a:off x="-281387" y="4681250"/>
            <a:ext cx="9706782" cy="323100"/>
            <a:chOff x="-281387" y="4681250"/>
            <a:chExt cx="9706782" cy="323100"/>
          </a:xfrm>
        </p:grpSpPr>
        <p:sp>
          <p:nvSpPr>
            <p:cNvPr id="1060" name="Google Shape;1060;p58"/>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8"/>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67" name="Google Shape;1067;p5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68" name="Google Shape;1068;p5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69" name="Google Shape;1069;p5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70" name="Google Shape;1070;p5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71" name="Google Shape;1071;p5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72" name="Google Shape;1072;p58"/>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9"/>
          <p:cNvSpPr txBox="1"/>
          <p:nvPr>
            <p:ph idx="1" type="body"/>
          </p:nvPr>
        </p:nvSpPr>
        <p:spPr>
          <a:xfrm>
            <a:off x="539100" y="949025"/>
            <a:ext cx="7348500" cy="36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 funzioni dei contratti sono quindi:</a:t>
            </a:r>
            <a:endParaRPr/>
          </a:p>
          <a:p>
            <a:pPr indent="-342900" lvl="0" marL="457200" rtl="0" algn="l">
              <a:spcBef>
                <a:spcPts val="1200"/>
              </a:spcBef>
              <a:spcAft>
                <a:spcPts val="0"/>
              </a:spcAft>
              <a:buSzPts val="1800"/>
              <a:buChar char="-"/>
            </a:pPr>
            <a:r>
              <a:rPr lang="en-GB"/>
              <a:t>createLobby</a:t>
            </a:r>
            <a:endParaRPr/>
          </a:p>
          <a:p>
            <a:pPr indent="-342900" lvl="0" marL="457200" rtl="0" algn="l">
              <a:spcBef>
                <a:spcPts val="0"/>
              </a:spcBef>
              <a:spcAft>
                <a:spcPts val="0"/>
              </a:spcAft>
              <a:buSzPts val="1800"/>
              <a:buChar char="-"/>
            </a:pPr>
            <a:r>
              <a:rPr lang="en-GB"/>
              <a:t>gameMode</a:t>
            </a:r>
            <a:endParaRPr/>
          </a:p>
          <a:p>
            <a:pPr indent="-342900" lvl="0" marL="457200" rtl="0" algn="l">
              <a:spcBef>
                <a:spcPts val="0"/>
              </a:spcBef>
              <a:spcAft>
                <a:spcPts val="0"/>
              </a:spcAft>
              <a:buSzPts val="1800"/>
              <a:buChar char="-"/>
            </a:pPr>
            <a:r>
              <a:rPr lang="en-GB"/>
              <a:t>changeSetting</a:t>
            </a:r>
            <a:endParaRPr/>
          </a:p>
          <a:p>
            <a:pPr indent="-342900" lvl="0" marL="457200" rtl="0" algn="l">
              <a:spcBef>
                <a:spcPts val="0"/>
              </a:spcBef>
              <a:spcAft>
                <a:spcPts val="0"/>
              </a:spcAft>
              <a:buSzPts val="1800"/>
              <a:buChar char="-"/>
            </a:pPr>
            <a:r>
              <a:rPr lang="en-GB"/>
              <a:t>SearchLobby</a:t>
            </a:r>
            <a:endParaRPr/>
          </a:p>
          <a:p>
            <a:pPr indent="-342900" lvl="0" marL="457200" rtl="0" algn="l">
              <a:spcBef>
                <a:spcPts val="0"/>
              </a:spcBef>
              <a:spcAft>
                <a:spcPts val="0"/>
              </a:spcAft>
              <a:buSzPts val="1800"/>
              <a:buChar char="-"/>
            </a:pPr>
            <a:r>
              <a:rPr lang="en-GB"/>
              <a:t>JoinLobby</a:t>
            </a:r>
            <a:endParaRPr/>
          </a:p>
          <a:p>
            <a:pPr indent="-342900" lvl="0" marL="457200" rtl="0" algn="l">
              <a:spcBef>
                <a:spcPts val="0"/>
              </a:spcBef>
              <a:spcAft>
                <a:spcPts val="0"/>
              </a:spcAft>
              <a:buSzPts val="1800"/>
              <a:buChar char="-"/>
            </a:pPr>
            <a:r>
              <a:rPr lang="en-GB"/>
              <a:t>startGame</a:t>
            </a:r>
            <a:endParaRPr/>
          </a:p>
          <a:p>
            <a:pPr indent="0" lvl="0" marL="0" rtl="0" algn="l">
              <a:spcBef>
                <a:spcPts val="1200"/>
              </a:spcBef>
              <a:spcAft>
                <a:spcPts val="1200"/>
              </a:spcAft>
              <a:buNone/>
            </a:pPr>
            <a:r>
              <a:rPr lang="en-GB"/>
              <a:t>Di cui andremo a vedere dettagliatamente createLobby e startGame</a:t>
            </a:r>
            <a:endParaRPr/>
          </a:p>
        </p:txBody>
      </p:sp>
      <p:grpSp>
        <p:nvGrpSpPr>
          <p:cNvPr id="1079" name="Google Shape;1079;p59"/>
          <p:cNvGrpSpPr/>
          <p:nvPr/>
        </p:nvGrpSpPr>
        <p:grpSpPr>
          <a:xfrm>
            <a:off x="-281387" y="4681250"/>
            <a:ext cx="9706782" cy="323100"/>
            <a:chOff x="-281387" y="4681250"/>
            <a:chExt cx="9706782" cy="323100"/>
          </a:xfrm>
        </p:grpSpPr>
        <p:sp>
          <p:nvSpPr>
            <p:cNvPr id="1080" name="Google Shape;1080;p5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9"/>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087" name="Google Shape;1087;p5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088" name="Google Shape;1088;p5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089" name="Google Shape;1089;p5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090" name="Google Shape;1090;p5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091" name="Google Shape;1091;p5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092" name="Google Shape;1092;p59"/>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
        <p:nvSpPr>
          <p:cNvPr id="1094" name="Google Shape;1094;p59"/>
          <p:cNvSpPr txBox="1"/>
          <p:nvPr>
            <p:ph type="title"/>
          </p:nvPr>
        </p:nvSpPr>
        <p:spPr>
          <a:xfrm>
            <a:off x="311700" y="2339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Funzioni dei contratti -  Pre - Partita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6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pattern GoF </a:t>
            </a:r>
            <a:endParaRPr/>
          </a:p>
        </p:txBody>
      </p:sp>
      <p:sp>
        <p:nvSpPr>
          <p:cNvPr id="1100" name="Google Shape;1100;p60"/>
          <p:cNvSpPr txBox="1"/>
          <p:nvPr>
            <p:ph idx="1" type="body"/>
          </p:nvPr>
        </p:nvSpPr>
        <p:spPr>
          <a:xfrm>
            <a:off x="605500" y="1017450"/>
            <a:ext cx="7348500" cy="39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GoF (Gang-of-Four)</a:t>
            </a:r>
            <a:endParaRPr/>
          </a:p>
          <a:p>
            <a:pPr indent="-342900" lvl="0" marL="457200" rtl="0" algn="l">
              <a:spcBef>
                <a:spcPts val="1200"/>
              </a:spcBef>
              <a:spcAft>
                <a:spcPts val="0"/>
              </a:spcAft>
              <a:buSzPts val="1800"/>
              <a:buChar char="●"/>
            </a:pPr>
            <a:r>
              <a:rPr lang="en-GB"/>
              <a:t>Design pattern per “idee di progettazione più avanzate”, con soluzioni basate sulle responsabilità tra classi/oggetti</a:t>
            </a:r>
            <a:endParaRPr/>
          </a:p>
          <a:p>
            <a:pPr indent="-342900" lvl="0" marL="457200" rtl="0" algn="l">
              <a:spcBef>
                <a:spcPts val="0"/>
              </a:spcBef>
              <a:spcAft>
                <a:spcPts val="0"/>
              </a:spcAft>
              <a:buSzPts val="1800"/>
              <a:buChar char="●"/>
            </a:pPr>
            <a:r>
              <a:rPr lang="en-GB"/>
              <a:t>Ognuno descrive una soluzione progettuale comune a un problema di progettazione ricorrente</a:t>
            </a:r>
            <a:endParaRPr/>
          </a:p>
          <a:p>
            <a:pPr indent="-342900" lvl="0" marL="457200" rtl="0" algn="l">
              <a:spcBef>
                <a:spcPts val="0"/>
              </a:spcBef>
              <a:spcAft>
                <a:spcPts val="0"/>
              </a:spcAft>
              <a:buSzPts val="1800"/>
              <a:buChar char="●"/>
            </a:pPr>
            <a:r>
              <a:rPr lang="en-GB"/>
              <a:t>Classificati secondo il loro scopo:</a:t>
            </a:r>
            <a:endParaRPr/>
          </a:p>
          <a:p>
            <a:pPr indent="-317500" lvl="1" marL="914400" rtl="0" algn="l">
              <a:spcBef>
                <a:spcPts val="0"/>
              </a:spcBef>
              <a:spcAft>
                <a:spcPts val="0"/>
              </a:spcAft>
              <a:buSzPts val="1400"/>
              <a:buChar char="○"/>
            </a:pPr>
            <a:r>
              <a:rPr i="1" lang="en-GB"/>
              <a:t>Pattern creazionale: </a:t>
            </a:r>
            <a:r>
              <a:rPr lang="en-GB"/>
              <a:t>riguarda la creazione di uno o più oggetti</a:t>
            </a:r>
            <a:endParaRPr/>
          </a:p>
          <a:p>
            <a:pPr indent="-317500" lvl="1" marL="914400" rtl="0" algn="l">
              <a:spcBef>
                <a:spcPts val="0"/>
              </a:spcBef>
              <a:spcAft>
                <a:spcPts val="0"/>
              </a:spcAft>
              <a:buSzPts val="1400"/>
              <a:buChar char="○"/>
            </a:pPr>
            <a:r>
              <a:rPr i="1" lang="en-GB"/>
              <a:t>Pattern strutturale</a:t>
            </a:r>
            <a:r>
              <a:rPr lang="en-GB"/>
              <a:t>: riguarda la rappresentazione di informazioni in termini della composizione di classi e oggetti</a:t>
            </a:r>
            <a:endParaRPr/>
          </a:p>
          <a:p>
            <a:pPr indent="-317500" lvl="1" marL="914400" rtl="0" algn="l">
              <a:spcBef>
                <a:spcPts val="0"/>
              </a:spcBef>
              <a:spcAft>
                <a:spcPts val="0"/>
              </a:spcAft>
              <a:buSzPts val="1400"/>
              <a:buChar char="○"/>
            </a:pPr>
            <a:r>
              <a:rPr i="1" lang="en-GB"/>
              <a:t>Pattern comportamentale:</a:t>
            </a:r>
            <a:r>
              <a:rPr lang="en-GB"/>
              <a:t> si occupa dell’interazione tra classi e oggetti per ottenere un certo comportamento</a:t>
            </a:r>
            <a:endParaRPr/>
          </a:p>
          <a:p>
            <a:pPr indent="-342900" lvl="0" marL="457200" rtl="0" algn="l">
              <a:spcBef>
                <a:spcPts val="0"/>
              </a:spcBef>
              <a:spcAft>
                <a:spcPts val="0"/>
              </a:spcAft>
              <a:buSzPts val="1800"/>
              <a:buChar char="●"/>
            </a:pPr>
            <a:r>
              <a:rPr lang="en-GB"/>
              <a:t>GoF usati: Observer, Creator, Singleton, Strategy</a:t>
            </a:r>
            <a:endParaRPr/>
          </a:p>
        </p:txBody>
      </p:sp>
      <p:grpSp>
        <p:nvGrpSpPr>
          <p:cNvPr id="1101" name="Google Shape;1101;p60"/>
          <p:cNvGrpSpPr/>
          <p:nvPr/>
        </p:nvGrpSpPr>
        <p:grpSpPr>
          <a:xfrm>
            <a:off x="-281387" y="4681250"/>
            <a:ext cx="9706782" cy="323100"/>
            <a:chOff x="-281387" y="4681250"/>
            <a:chExt cx="9706782" cy="323100"/>
          </a:xfrm>
        </p:grpSpPr>
        <p:sp>
          <p:nvSpPr>
            <p:cNvPr id="1102" name="Google Shape;1102;p60"/>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109" name="Google Shape;1109;p6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110" name="Google Shape;1110;p6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111" name="Google Shape;1111;p6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112" name="Google Shape;1112;p6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113" name="Google Shape;1113;p6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114" name="Google Shape;1114;p6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createLobby - Iterazione 2</a:t>
            </a:r>
            <a:endParaRPr/>
          </a:p>
        </p:txBody>
      </p:sp>
      <p:pic>
        <p:nvPicPr>
          <p:cNvPr id="1121" name="Google Shape;1121;p61"/>
          <p:cNvPicPr preferRelativeResize="0"/>
          <p:nvPr/>
        </p:nvPicPr>
        <p:blipFill>
          <a:blip r:embed="rId3">
            <a:alphaModFix/>
          </a:blip>
          <a:stretch>
            <a:fillRect/>
          </a:stretch>
        </p:blipFill>
        <p:spPr>
          <a:xfrm>
            <a:off x="4860275" y="1574425"/>
            <a:ext cx="4139450" cy="2998000"/>
          </a:xfrm>
          <a:prstGeom prst="rect">
            <a:avLst/>
          </a:prstGeom>
          <a:noFill/>
          <a:ln>
            <a:noFill/>
          </a:ln>
        </p:spPr>
      </p:pic>
      <p:sp>
        <p:nvSpPr>
          <p:cNvPr id="1122" name="Google Shape;1122;p61"/>
          <p:cNvSpPr/>
          <p:nvPr/>
        </p:nvSpPr>
        <p:spPr>
          <a:xfrm>
            <a:off x="6047150" y="2178025"/>
            <a:ext cx="1599000" cy="2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txBox="1"/>
          <p:nvPr>
            <p:ph idx="1" type="body"/>
          </p:nvPr>
        </p:nvSpPr>
        <p:spPr>
          <a:xfrm>
            <a:off x="218100" y="1199325"/>
            <a:ext cx="4353900" cy="3748200"/>
          </a:xfrm>
          <a:prstGeom prst="rect">
            <a:avLst/>
          </a:prstGeom>
        </p:spPr>
        <p:txBody>
          <a:bodyPr anchorCtr="0" anchor="t" bIns="91425" lIns="91425" spcFirstLastPara="1" rIns="91425" wrap="square" tIns="91425">
            <a:normAutofit fontScale="85000" lnSpcReduction="10000"/>
          </a:bodyPr>
          <a:lstStyle/>
          <a:p>
            <a:pPr indent="0" lvl="0" marL="179999" rtl="0" algn="l">
              <a:spcBef>
                <a:spcPts val="0"/>
              </a:spcBef>
              <a:spcAft>
                <a:spcPts val="0"/>
              </a:spcAft>
              <a:buNone/>
            </a:pPr>
            <a:r>
              <a:rPr b="1" lang="en-GB"/>
              <a:t>Scopo operazione</a:t>
            </a:r>
            <a:r>
              <a:rPr lang="en-GB"/>
              <a:t>:</a:t>
            </a:r>
            <a:endParaRPr/>
          </a:p>
          <a:p>
            <a:pPr indent="-325755" lvl="0" marL="457200" rtl="0" algn="l">
              <a:spcBef>
                <a:spcPts val="1200"/>
              </a:spcBef>
              <a:spcAft>
                <a:spcPts val="0"/>
              </a:spcAft>
              <a:buSzPct val="100000"/>
              <a:buChar char="●"/>
            </a:pPr>
            <a:r>
              <a:rPr lang="en-GB"/>
              <a:t>Generare </a:t>
            </a:r>
            <a:r>
              <a:rPr lang="en-GB"/>
              <a:t>un ambiente</a:t>
            </a:r>
            <a:r>
              <a:rPr lang="en-GB"/>
              <a:t> pre-partita (lobby) dove radunare i giocatori e dove gestire le modalità di gioco.</a:t>
            </a:r>
            <a:endParaRPr/>
          </a:p>
          <a:p>
            <a:pPr indent="0" lvl="0" marL="179999" rtl="0" algn="l">
              <a:spcBef>
                <a:spcPts val="1200"/>
              </a:spcBef>
              <a:spcAft>
                <a:spcPts val="0"/>
              </a:spcAft>
              <a:buNone/>
            </a:pPr>
            <a:r>
              <a:rPr b="1" lang="en-GB"/>
              <a:t>Descrizione</a:t>
            </a:r>
            <a:endParaRPr b="1"/>
          </a:p>
          <a:p>
            <a:pPr indent="-325755" lvl="0" marL="457200" rtl="0" algn="l">
              <a:spcBef>
                <a:spcPts val="1200"/>
              </a:spcBef>
              <a:spcAft>
                <a:spcPts val="0"/>
              </a:spcAft>
              <a:buSzPct val="100000"/>
              <a:buChar char="●"/>
            </a:pPr>
            <a:r>
              <a:rPr lang="en-GB"/>
              <a:t>Il Partecipant richiede al sistema di creare una lobby (nel nostro caso pubblica)Il sistema crea la lobby, rende il partecipant un giocatore host e lo connette alla lobby. Il sistema ritorna l'intera lista delle espansioni giocabili dall'utente.</a:t>
            </a:r>
            <a:endParaRPr/>
          </a:p>
          <a:p>
            <a:pPr indent="0" lvl="0" marL="0" rtl="0" algn="l">
              <a:spcBef>
                <a:spcPts val="1200"/>
              </a:spcBef>
              <a:spcAft>
                <a:spcPts val="1200"/>
              </a:spcAft>
              <a:buNone/>
            </a:pPr>
            <a:r>
              <a:t/>
            </a:r>
            <a:endParaRPr/>
          </a:p>
        </p:txBody>
      </p:sp>
      <p:grpSp>
        <p:nvGrpSpPr>
          <p:cNvPr id="1124" name="Google Shape;1124;p61"/>
          <p:cNvGrpSpPr/>
          <p:nvPr/>
        </p:nvGrpSpPr>
        <p:grpSpPr>
          <a:xfrm>
            <a:off x="-281387" y="4681250"/>
            <a:ext cx="9706782" cy="323100"/>
            <a:chOff x="-281387" y="4681250"/>
            <a:chExt cx="9706782" cy="323100"/>
          </a:xfrm>
        </p:grpSpPr>
        <p:sp>
          <p:nvSpPr>
            <p:cNvPr id="1125" name="Google Shape;1125;p61"/>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132" name="Google Shape;1132;p6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133" name="Google Shape;1133;p6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134" name="Google Shape;1134;p6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135" name="Google Shape;1135;p6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136" name="Google Shape;1136;p6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137" name="Google Shape;1137;p61"/>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Modalità di sviluppo software adoperata (2)</a:t>
            </a:r>
            <a:endParaRPr/>
          </a:p>
        </p:txBody>
      </p:sp>
      <p:sp>
        <p:nvSpPr>
          <p:cNvPr id="133" name="Google Shape;133;p17"/>
          <p:cNvSpPr txBox="1"/>
          <p:nvPr>
            <p:ph idx="1" type="body"/>
          </p:nvPr>
        </p:nvSpPr>
        <p:spPr>
          <a:xfrm>
            <a:off x="174000" y="1017450"/>
            <a:ext cx="8880300" cy="387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GB" sz="1820"/>
              <a:t>È stato adottato un processo di sviluppo di tipo:</a:t>
            </a:r>
            <a:endParaRPr sz="1820"/>
          </a:p>
          <a:p>
            <a:pPr indent="0" lvl="0" marL="0" rtl="0" algn="l">
              <a:lnSpc>
                <a:spcPct val="95000"/>
              </a:lnSpc>
              <a:spcBef>
                <a:spcPts val="1200"/>
              </a:spcBef>
              <a:spcAft>
                <a:spcPts val="0"/>
              </a:spcAft>
              <a:buSzPts val="440"/>
              <a:buNone/>
            </a:pPr>
            <a:r>
              <a:t/>
            </a:r>
            <a:endParaRPr sz="1820"/>
          </a:p>
          <a:p>
            <a:pPr indent="0" lvl="0" marL="0" rtl="0" algn="l">
              <a:lnSpc>
                <a:spcPct val="95000"/>
              </a:lnSpc>
              <a:spcBef>
                <a:spcPts val="1200"/>
              </a:spcBef>
              <a:spcAft>
                <a:spcPts val="0"/>
              </a:spcAft>
              <a:buSzPts val="440"/>
              <a:buNone/>
            </a:pPr>
            <a:r>
              <a:rPr lang="en-GB" sz="1820"/>
              <a:t>● Evolutivo:</a:t>
            </a:r>
            <a:endParaRPr sz="1820"/>
          </a:p>
          <a:p>
            <a:pPr indent="0" lvl="0" marL="0" rtl="0" algn="l">
              <a:lnSpc>
                <a:spcPct val="95000"/>
              </a:lnSpc>
              <a:spcBef>
                <a:spcPts val="1200"/>
              </a:spcBef>
              <a:spcAft>
                <a:spcPts val="0"/>
              </a:spcAft>
              <a:buSzPts val="440"/>
              <a:buNone/>
            </a:pPr>
            <a:r>
              <a:rPr lang="en-GB" sz="1820"/>
              <a:t>○ Convergenza verso il sistema finale tramite feedback e adattamento</a:t>
            </a:r>
            <a:endParaRPr sz="1820"/>
          </a:p>
          <a:p>
            <a:pPr indent="0" lvl="0" marL="0" rtl="0" algn="l">
              <a:lnSpc>
                <a:spcPct val="95000"/>
              </a:lnSpc>
              <a:spcBef>
                <a:spcPts val="1200"/>
              </a:spcBef>
              <a:spcAft>
                <a:spcPts val="0"/>
              </a:spcAft>
              <a:buSzPts val="440"/>
              <a:buNone/>
            </a:pPr>
            <a:r>
              <a:rPr lang="en-GB" sz="1820"/>
              <a:t>○ Evoluzione della conoscenza del sistema</a:t>
            </a:r>
            <a:endParaRPr sz="1820"/>
          </a:p>
          <a:p>
            <a:pPr indent="0" lvl="0" marL="0" rtl="0" algn="l">
              <a:lnSpc>
                <a:spcPct val="95000"/>
              </a:lnSpc>
              <a:spcBef>
                <a:spcPts val="1200"/>
              </a:spcBef>
              <a:spcAft>
                <a:spcPts val="0"/>
              </a:spcAft>
              <a:buSzPts val="440"/>
              <a:buNone/>
            </a:pPr>
            <a:r>
              <a:rPr lang="en-GB" sz="1820"/>
              <a:t>● Agile:</a:t>
            </a:r>
            <a:endParaRPr sz="1820"/>
          </a:p>
          <a:p>
            <a:pPr indent="0" lvl="0" marL="0" rtl="0" algn="l">
              <a:lnSpc>
                <a:spcPct val="95000"/>
              </a:lnSpc>
              <a:spcBef>
                <a:spcPts val="1200"/>
              </a:spcBef>
              <a:spcAft>
                <a:spcPts val="0"/>
              </a:spcAft>
              <a:buSzPts val="440"/>
              <a:buNone/>
            </a:pPr>
            <a:r>
              <a:rPr lang="en-GB" sz="1820"/>
              <a:t>○ Progettazione mirata alla comprensione e non ai documenti</a:t>
            </a:r>
            <a:endParaRPr sz="1820"/>
          </a:p>
          <a:p>
            <a:pPr indent="0" lvl="0" marL="0" rtl="0" algn="l">
              <a:lnSpc>
                <a:spcPct val="95000"/>
              </a:lnSpc>
              <a:spcBef>
                <a:spcPts val="1200"/>
              </a:spcBef>
              <a:spcAft>
                <a:spcPts val="1200"/>
              </a:spcAft>
              <a:buSzPts val="440"/>
              <a:buNone/>
            </a:pPr>
            <a:r>
              <a:rPr lang="en-GB" sz="1820"/>
              <a:t>○ Reazione rapida e flessibile ai cambiamenti</a:t>
            </a:r>
            <a:endParaRPr sz="1820"/>
          </a:p>
        </p:txBody>
      </p:sp>
      <p:grpSp>
        <p:nvGrpSpPr>
          <p:cNvPr id="134" name="Google Shape;134;p17"/>
          <p:cNvGrpSpPr/>
          <p:nvPr/>
        </p:nvGrpSpPr>
        <p:grpSpPr>
          <a:xfrm>
            <a:off x="-281387" y="4681250"/>
            <a:ext cx="9706782" cy="323100"/>
            <a:chOff x="-281387" y="4681250"/>
            <a:chExt cx="9706782" cy="323100"/>
          </a:xfrm>
        </p:grpSpPr>
        <p:sp>
          <p:nvSpPr>
            <p:cNvPr id="135" name="Google Shape;135;p17"/>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42" name="Google Shape;142;p1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43" name="Google Shape;143;p1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44" name="Google Shape;144;p1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45" name="Google Shape;145;p1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46" name="Google Shape;146;p1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47" name="Google Shape;147;p17"/>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createLobby</a:t>
            </a:r>
            <a:endParaRPr/>
          </a:p>
        </p:txBody>
      </p:sp>
      <p:pic>
        <p:nvPicPr>
          <p:cNvPr id="1144" name="Google Shape;1144;p62"/>
          <p:cNvPicPr preferRelativeResize="0"/>
          <p:nvPr/>
        </p:nvPicPr>
        <p:blipFill>
          <a:blip r:embed="rId3">
            <a:alphaModFix/>
          </a:blip>
          <a:stretch>
            <a:fillRect/>
          </a:stretch>
        </p:blipFill>
        <p:spPr>
          <a:xfrm>
            <a:off x="152400" y="1017450"/>
            <a:ext cx="8839200" cy="3774994"/>
          </a:xfrm>
          <a:prstGeom prst="rect">
            <a:avLst/>
          </a:prstGeom>
          <a:noFill/>
          <a:ln>
            <a:noFill/>
          </a:ln>
        </p:spPr>
      </p:pic>
      <p:grpSp>
        <p:nvGrpSpPr>
          <p:cNvPr id="1145" name="Google Shape;1145;p62"/>
          <p:cNvGrpSpPr/>
          <p:nvPr/>
        </p:nvGrpSpPr>
        <p:grpSpPr>
          <a:xfrm>
            <a:off x="-281387" y="4681250"/>
            <a:ext cx="9706782" cy="323100"/>
            <a:chOff x="-281387" y="4681250"/>
            <a:chExt cx="9706782" cy="323100"/>
          </a:xfrm>
        </p:grpSpPr>
        <p:sp>
          <p:nvSpPr>
            <p:cNvPr id="1146" name="Google Shape;1146;p62"/>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2"/>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153" name="Google Shape;1153;p6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154" name="Google Shape;1154;p6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155" name="Google Shape;1155;p6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156" name="Google Shape;1156;p6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157" name="Google Shape;1157;p6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158" name="Google Shape;1158;p62"/>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6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Observer (GoF)</a:t>
            </a:r>
            <a:endParaRPr/>
          </a:p>
        </p:txBody>
      </p:sp>
      <p:sp>
        <p:nvSpPr>
          <p:cNvPr id="1165" name="Google Shape;1165;p63"/>
          <p:cNvSpPr txBox="1"/>
          <p:nvPr>
            <p:ph idx="1" type="body"/>
          </p:nvPr>
        </p:nvSpPr>
        <p:spPr>
          <a:xfrm>
            <a:off x="311700" y="941250"/>
            <a:ext cx="3817800" cy="4125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Scopo: definire una dipendenza uno a molti tra oggetti, in modo tale che se un oggetto cambia il suo stato, tutti gli oggetti dipendenti da questo siano notificati e aggiornati automaticamente</a:t>
            </a:r>
            <a:endParaRPr/>
          </a:p>
          <a:p>
            <a:pPr indent="0" lvl="0" marL="457200" rtl="0" algn="l">
              <a:lnSpc>
                <a:spcPct val="115000"/>
              </a:lnSpc>
              <a:spcBef>
                <a:spcPts val="1200"/>
              </a:spcBef>
              <a:spcAft>
                <a:spcPts val="0"/>
              </a:spcAft>
              <a:buNone/>
            </a:pPr>
            <a:r>
              <a:t/>
            </a:r>
            <a:endParaRPr/>
          </a:p>
          <a:p>
            <a:pPr indent="-342900" lvl="0" marL="457200" rtl="0" algn="l">
              <a:spcBef>
                <a:spcPts val="600"/>
              </a:spcBef>
              <a:spcAft>
                <a:spcPts val="0"/>
              </a:spcAft>
              <a:buSzPts val="1800"/>
              <a:buChar char="●"/>
            </a:pPr>
            <a:r>
              <a:rPr lang="en-GB"/>
              <a:t>Motivazione: promuovere Low Coupling tra oggetti “modello” e oggetti “vista” permettendo una collaborazione indiretta tra questi</a:t>
            </a:r>
            <a:endParaRPr/>
          </a:p>
        </p:txBody>
      </p:sp>
      <p:pic>
        <p:nvPicPr>
          <p:cNvPr id="1166" name="Google Shape;1166;p63"/>
          <p:cNvPicPr preferRelativeResize="0"/>
          <p:nvPr/>
        </p:nvPicPr>
        <p:blipFill>
          <a:blip r:embed="rId3">
            <a:alphaModFix/>
          </a:blip>
          <a:stretch>
            <a:fillRect/>
          </a:stretch>
        </p:blipFill>
        <p:spPr>
          <a:xfrm>
            <a:off x="4097296" y="391350"/>
            <a:ext cx="4883824" cy="1692875"/>
          </a:xfrm>
          <a:prstGeom prst="rect">
            <a:avLst/>
          </a:prstGeom>
          <a:noFill/>
          <a:ln>
            <a:noFill/>
          </a:ln>
        </p:spPr>
      </p:pic>
      <p:pic>
        <p:nvPicPr>
          <p:cNvPr id="1167" name="Google Shape;1167;p63"/>
          <p:cNvPicPr preferRelativeResize="0"/>
          <p:nvPr/>
        </p:nvPicPr>
        <p:blipFill>
          <a:blip r:embed="rId4">
            <a:alphaModFix/>
          </a:blip>
          <a:stretch>
            <a:fillRect/>
          </a:stretch>
        </p:blipFill>
        <p:spPr>
          <a:xfrm>
            <a:off x="4600875" y="2571750"/>
            <a:ext cx="3876675" cy="1104900"/>
          </a:xfrm>
          <a:prstGeom prst="rect">
            <a:avLst/>
          </a:prstGeom>
          <a:noFill/>
          <a:ln>
            <a:noFill/>
          </a:ln>
        </p:spPr>
      </p:pic>
      <p:pic>
        <p:nvPicPr>
          <p:cNvPr id="1168" name="Google Shape;1168;p63"/>
          <p:cNvPicPr preferRelativeResize="0"/>
          <p:nvPr/>
        </p:nvPicPr>
        <p:blipFill>
          <a:blip r:embed="rId5">
            <a:alphaModFix/>
          </a:blip>
          <a:stretch>
            <a:fillRect/>
          </a:stretch>
        </p:blipFill>
        <p:spPr>
          <a:xfrm>
            <a:off x="6736150" y="3624775"/>
            <a:ext cx="1952625" cy="904875"/>
          </a:xfrm>
          <a:prstGeom prst="rect">
            <a:avLst/>
          </a:prstGeom>
          <a:noFill/>
          <a:ln>
            <a:noFill/>
          </a:ln>
        </p:spPr>
      </p:pic>
      <p:grpSp>
        <p:nvGrpSpPr>
          <p:cNvPr id="1169" name="Google Shape;1169;p63"/>
          <p:cNvGrpSpPr/>
          <p:nvPr/>
        </p:nvGrpSpPr>
        <p:grpSpPr>
          <a:xfrm>
            <a:off x="-281387" y="4681250"/>
            <a:ext cx="9706782" cy="323100"/>
            <a:chOff x="-281387" y="4681250"/>
            <a:chExt cx="9706782" cy="323100"/>
          </a:xfrm>
        </p:grpSpPr>
        <p:sp>
          <p:nvSpPr>
            <p:cNvPr id="1170" name="Google Shape;1170;p63"/>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177" name="Google Shape;1177;p6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178" name="Google Shape;1178;p6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179" name="Google Shape;1179;p6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180" name="Google Shape;1180;p6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181" name="Google Shape;1181;p6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182" name="Google Shape;1182;p63"/>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Uso del pattern Observer</a:t>
            </a:r>
            <a:endParaRPr/>
          </a:p>
        </p:txBody>
      </p:sp>
      <p:sp>
        <p:nvSpPr>
          <p:cNvPr id="1189" name="Google Shape;1189;p64"/>
          <p:cNvSpPr txBox="1"/>
          <p:nvPr>
            <p:ph idx="1" type="body"/>
          </p:nvPr>
        </p:nvSpPr>
        <p:spPr>
          <a:xfrm>
            <a:off x="311700" y="941250"/>
            <a:ext cx="8609400" cy="651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L’istanza di LobbyManager è un publisher di eventi proprietà, in quanto conosce ogni istanza di Lobby</a:t>
            </a:r>
            <a:endParaRPr sz="1400"/>
          </a:p>
          <a:p>
            <a:pPr indent="-317500" lvl="0" marL="457200" rtl="0" algn="l">
              <a:spcBef>
                <a:spcPts val="0"/>
              </a:spcBef>
              <a:spcAft>
                <a:spcPts val="0"/>
              </a:spcAft>
              <a:buSzPts val="1400"/>
              <a:buChar char="●"/>
            </a:pPr>
            <a:r>
              <a:rPr lang="en-GB" sz="1400"/>
              <a:t>La finestra LobbiesFrame è subscriber in quanto interessata agli eventi proprietà del LobbyManager</a:t>
            </a:r>
            <a:endParaRPr sz="1400"/>
          </a:p>
        </p:txBody>
      </p:sp>
      <p:sp>
        <p:nvSpPr>
          <p:cNvPr id="1190" name="Google Shape;1190;p64"/>
          <p:cNvSpPr txBox="1"/>
          <p:nvPr>
            <p:ph idx="1" type="body"/>
          </p:nvPr>
        </p:nvSpPr>
        <p:spPr>
          <a:xfrm>
            <a:off x="105250" y="1516425"/>
            <a:ext cx="3771600" cy="3349200"/>
          </a:xfrm>
          <a:prstGeom prst="rect">
            <a:avLst/>
          </a:prstGeom>
        </p:spPr>
        <p:txBody>
          <a:bodyPr anchorCtr="0" anchor="t" bIns="91425" lIns="91425" spcFirstLastPara="1" rIns="91425" wrap="square" tIns="91425">
            <a:normAutofit fontScale="85000" lnSpcReduction="10000"/>
          </a:bodyPr>
          <a:lstStyle/>
          <a:p>
            <a:pPr indent="-314960" lvl="0" marL="457200" rtl="0" algn="l">
              <a:spcBef>
                <a:spcPts val="0"/>
              </a:spcBef>
              <a:spcAft>
                <a:spcPts val="0"/>
              </a:spcAft>
              <a:buSzPct val="100000"/>
              <a:buChar char="❏"/>
            </a:pPr>
            <a:r>
              <a:rPr lang="en-GB" sz="1600"/>
              <a:t>Viene definita un’interfaccia listener per gli eventi proprietà (PropertyListener)</a:t>
            </a:r>
            <a:endParaRPr sz="1600"/>
          </a:p>
          <a:p>
            <a:pPr indent="-314960" lvl="0" marL="457200" rtl="0" algn="l">
              <a:spcBef>
                <a:spcPts val="0"/>
              </a:spcBef>
              <a:spcAft>
                <a:spcPts val="0"/>
              </a:spcAft>
              <a:buSzPct val="100000"/>
              <a:buChar char="❏"/>
            </a:pPr>
            <a:r>
              <a:rPr lang="en-GB" sz="1600"/>
              <a:t>LobbiesFrame implementa questa interfaccia per essere un subscriber di LobbyManager</a:t>
            </a:r>
            <a:endParaRPr sz="1600"/>
          </a:p>
          <a:p>
            <a:pPr indent="-314960" lvl="0" marL="457200" rtl="0" algn="l">
              <a:spcBef>
                <a:spcPts val="0"/>
              </a:spcBef>
              <a:spcAft>
                <a:spcPts val="0"/>
              </a:spcAft>
              <a:buSzPct val="100000"/>
              <a:buChar char="❏"/>
            </a:pPr>
            <a:r>
              <a:rPr lang="en-GB" sz="1600"/>
              <a:t>LobbiesFrame si abbona all’istanza di LobbyManager per ricevere notifiche (addPropertyListener)</a:t>
            </a:r>
            <a:endParaRPr sz="1600"/>
          </a:p>
          <a:p>
            <a:pPr indent="-314960" lvl="0" marL="457200" rtl="0" algn="l">
              <a:spcBef>
                <a:spcPts val="0"/>
              </a:spcBef>
              <a:spcAft>
                <a:spcPts val="0"/>
              </a:spcAft>
              <a:buSzPct val="100000"/>
              <a:buChar char="❏"/>
            </a:pPr>
            <a:r>
              <a:rPr lang="en-GB" sz="1600"/>
              <a:t>Quando si crea una Lobby, LobbyManager itera su tutti i Property Listener abbonati, notificando un onPropertyEvent</a:t>
            </a:r>
            <a:endParaRPr sz="1600"/>
          </a:p>
          <a:p>
            <a:pPr indent="-314960" lvl="0" marL="457200" rtl="0" algn="l">
              <a:spcBef>
                <a:spcPts val="0"/>
              </a:spcBef>
              <a:spcAft>
                <a:spcPts val="0"/>
              </a:spcAft>
              <a:buSzPct val="100000"/>
              <a:buChar char="❏"/>
            </a:pPr>
            <a:r>
              <a:rPr lang="en-GB" sz="1600"/>
              <a:t>Quando LobbiesFrame riceve il messaggio, aggiorna la visualizzazione delle Lobby</a:t>
            </a:r>
            <a:endParaRPr sz="1600"/>
          </a:p>
        </p:txBody>
      </p:sp>
      <p:pic>
        <p:nvPicPr>
          <p:cNvPr id="1191" name="Google Shape;1191;p64"/>
          <p:cNvPicPr preferRelativeResize="0"/>
          <p:nvPr/>
        </p:nvPicPr>
        <p:blipFill>
          <a:blip r:embed="rId3">
            <a:alphaModFix/>
          </a:blip>
          <a:stretch>
            <a:fillRect/>
          </a:stretch>
        </p:blipFill>
        <p:spPr>
          <a:xfrm>
            <a:off x="3990221" y="3057750"/>
            <a:ext cx="4883824" cy="1692875"/>
          </a:xfrm>
          <a:prstGeom prst="rect">
            <a:avLst/>
          </a:prstGeom>
          <a:noFill/>
          <a:ln>
            <a:noFill/>
          </a:ln>
        </p:spPr>
      </p:pic>
      <p:pic>
        <p:nvPicPr>
          <p:cNvPr id="1192" name="Google Shape;1192;p64"/>
          <p:cNvPicPr preferRelativeResize="0"/>
          <p:nvPr/>
        </p:nvPicPr>
        <p:blipFill>
          <a:blip r:embed="rId4">
            <a:alphaModFix/>
          </a:blip>
          <a:stretch>
            <a:fillRect/>
          </a:stretch>
        </p:blipFill>
        <p:spPr>
          <a:xfrm>
            <a:off x="4286825" y="1764528"/>
            <a:ext cx="4713626" cy="946925"/>
          </a:xfrm>
          <a:prstGeom prst="rect">
            <a:avLst/>
          </a:prstGeom>
          <a:noFill/>
          <a:ln>
            <a:noFill/>
          </a:ln>
        </p:spPr>
      </p:pic>
      <p:pic>
        <p:nvPicPr>
          <p:cNvPr id="1193" name="Google Shape;1193;p64"/>
          <p:cNvPicPr preferRelativeResize="0"/>
          <p:nvPr/>
        </p:nvPicPr>
        <p:blipFill>
          <a:blip r:embed="rId5">
            <a:alphaModFix/>
          </a:blip>
          <a:stretch>
            <a:fillRect/>
          </a:stretch>
        </p:blipFill>
        <p:spPr>
          <a:xfrm>
            <a:off x="4074050" y="2431650"/>
            <a:ext cx="1215371" cy="626100"/>
          </a:xfrm>
          <a:prstGeom prst="rect">
            <a:avLst/>
          </a:prstGeom>
          <a:noFill/>
          <a:ln>
            <a:noFill/>
          </a:ln>
        </p:spPr>
      </p:pic>
      <p:pic>
        <p:nvPicPr>
          <p:cNvPr id="1194" name="Google Shape;1194;p64"/>
          <p:cNvPicPr preferRelativeResize="0"/>
          <p:nvPr/>
        </p:nvPicPr>
        <p:blipFill>
          <a:blip r:embed="rId6">
            <a:alphaModFix/>
          </a:blip>
          <a:stretch>
            <a:fillRect/>
          </a:stretch>
        </p:blipFill>
        <p:spPr>
          <a:xfrm>
            <a:off x="5645925" y="2554250"/>
            <a:ext cx="1050225" cy="651300"/>
          </a:xfrm>
          <a:prstGeom prst="rect">
            <a:avLst/>
          </a:prstGeom>
          <a:noFill/>
          <a:ln>
            <a:noFill/>
          </a:ln>
        </p:spPr>
      </p:pic>
      <p:grpSp>
        <p:nvGrpSpPr>
          <p:cNvPr id="1195" name="Google Shape;1195;p64"/>
          <p:cNvGrpSpPr/>
          <p:nvPr/>
        </p:nvGrpSpPr>
        <p:grpSpPr>
          <a:xfrm>
            <a:off x="-281387" y="4681250"/>
            <a:ext cx="9706782" cy="323100"/>
            <a:chOff x="-281387" y="4681250"/>
            <a:chExt cx="9706782" cy="323100"/>
          </a:xfrm>
        </p:grpSpPr>
        <p:sp>
          <p:nvSpPr>
            <p:cNvPr id="1196" name="Google Shape;1196;p6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4"/>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03" name="Google Shape;1203;p6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04" name="Google Shape;1204;p6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05" name="Google Shape;1205;p6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06" name="Google Shape;1206;p6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07" name="Google Shape;1207;p6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208" name="Google Shape;1208;p6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5"/>
          <p:cNvSpPr txBox="1"/>
          <p:nvPr>
            <p:ph type="title"/>
          </p:nvPr>
        </p:nvSpPr>
        <p:spPr>
          <a:xfrm>
            <a:off x="119250" y="2826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startGame</a:t>
            </a:r>
            <a:endParaRPr/>
          </a:p>
        </p:txBody>
      </p:sp>
      <p:pic>
        <p:nvPicPr>
          <p:cNvPr id="1215" name="Google Shape;1215;p65"/>
          <p:cNvPicPr preferRelativeResize="0"/>
          <p:nvPr/>
        </p:nvPicPr>
        <p:blipFill rotWithShape="1">
          <a:blip r:embed="rId3">
            <a:alphaModFix/>
          </a:blip>
          <a:srcRect b="0" l="22258" r="13150" t="0"/>
          <a:stretch/>
        </p:blipFill>
        <p:spPr>
          <a:xfrm>
            <a:off x="2940878" y="282650"/>
            <a:ext cx="6019098" cy="4327250"/>
          </a:xfrm>
          <a:prstGeom prst="rect">
            <a:avLst/>
          </a:prstGeom>
          <a:noFill/>
          <a:ln>
            <a:noFill/>
          </a:ln>
        </p:spPr>
      </p:pic>
      <p:sp>
        <p:nvSpPr>
          <p:cNvPr id="1216" name="Google Shape;1216;p65"/>
          <p:cNvSpPr/>
          <p:nvPr/>
        </p:nvSpPr>
        <p:spPr>
          <a:xfrm>
            <a:off x="4219875" y="2872975"/>
            <a:ext cx="1028400" cy="17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65"/>
          <p:cNvGrpSpPr/>
          <p:nvPr/>
        </p:nvGrpSpPr>
        <p:grpSpPr>
          <a:xfrm>
            <a:off x="-281387" y="4681250"/>
            <a:ext cx="9706782" cy="323100"/>
            <a:chOff x="-281387" y="4681250"/>
            <a:chExt cx="9706782" cy="323100"/>
          </a:xfrm>
        </p:grpSpPr>
        <p:sp>
          <p:nvSpPr>
            <p:cNvPr id="1218" name="Google Shape;1218;p6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25" name="Google Shape;1225;p6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26" name="Google Shape;1226;p6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27" name="Google Shape;1227;p6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28" name="Google Shape;1228;p6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29" name="Google Shape;1229;p6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230" name="Google Shape;1230;p6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66"/>
          <p:cNvSpPr txBox="1"/>
          <p:nvPr>
            <p:ph type="title"/>
          </p:nvPr>
        </p:nvSpPr>
        <p:spPr>
          <a:xfrm>
            <a:off x="98975" y="126550"/>
            <a:ext cx="2126400" cy="102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SD- startGame</a:t>
            </a:r>
            <a:endParaRPr/>
          </a:p>
        </p:txBody>
      </p:sp>
      <p:sp>
        <p:nvSpPr>
          <p:cNvPr id="1237" name="Google Shape;1237;p66"/>
          <p:cNvSpPr txBox="1"/>
          <p:nvPr>
            <p:ph idx="1" type="body"/>
          </p:nvPr>
        </p:nvSpPr>
        <p:spPr>
          <a:xfrm>
            <a:off x="98975" y="1384175"/>
            <a:ext cx="1813500" cy="3314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GB" sz="1400"/>
              <a:t>Scopo operazione:</a:t>
            </a:r>
            <a:endParaRPr sz="1400"/>
          </a:p>
          <a:p>
            <a:pPr indent="0" lvl="0" marL="0" rtl="0" algn="l">
              <a:lnSpc>
                <a:spcPct val="95000"/>
              </a:lnSpc>
              <a:spcBef>
                <a:spcPts val="1200"/>
              </a:spcBef>
              <a:spcAft>
                <a:spcPts val="0"/>
              </a:spcAft>
              <a:buNone/>
            </a:pPr>
            <a:r>
              <a:t/>
            </a:r>
            <a:endParaRPr sz="1400"/>
          </a:p>
          <a:p>
            <a:pPr indent="-317500" lvl="0" marL="457200" rtl="0" algn="l">
              <a:lnSpc>
                <a:spcPct val="95000"/>
              </a:lnSpc>
              <a:spcBef>
                <a:spcPts val="1200"/>
              </a:spcBef>
              <a:spcAft>
                <a:spcPts val="0"/>
              </a:spcAft>
              <a:buSzPts val="1400"/>
              <a:buChar char="-"/>
            </a:pPr>
            <a:r>
              <a:rPr lang="en-GB" sz="1400"/>
              <a:t>Creare una nuova FacelessGame</a:t>
            </a:r>
            <a:endParaRPr sz="1400"/>
          </a:p>
          <a:p>
            <a:pPr indent="0" lvl="0" marL="457200" rtl="0" algn="l">
              <a:lnSpc>
                <a:spcPct val="95000"/>
              </a:lnSpc>
              <a:spcBef>
                <a:spcPts val="1200"/>
              </a:spcBef>
              <a:spcAft>
                <a:spcPts val="0"/>
              </a:spcAft>
              <a:buNone/>
            </a:pPr>
            <a:r>
              <a:t/>
            </a:r>
            <a:endParaRPr sz="1400"/>
          </a:p>
          <a:p>
            <a:pPr indent="-317500" lvl="0" marL="457200" rtl="0" algn="l">
              <a:lnSpc>
                <a:spcPct val="95000"/>
              </a:lnSpc>
              <a:spcBef>
                <a:spcPts val="1200"/>
              </a:spcBef>
              <a:spcAft>
                <a:spcPts val="0"/>
              </a:spcAft>
              <a:buSzPts val="1400"/>
              <a:buChar char="-"/>
            </a:pPr>
            <a:r>
              <a:rPr lang="en-GB" sz="1400"/>
              <a:t>Creare tanti Player quanti sono i Partecipant</a:t>
            </a:r>
            <a:endParaRPr sz="1400"/>
          </a:p>
        </p:txBody>
      </p:sp>
      <p:pic>
        <p:nvPicPr>
          <p:cNvPr id="1238" name="Google Shape;1238;p66"/>
          <p:cNvPicPr preferRelativeResize="0"/>
          <p:nvPr/>
        </p:nvPicPr>
        <p:blipFill rotWithShape="1">
          <a:blip r:embed="rId3">
            <a:alphaModFix/>
          </a:blip>
          <a:srcRect b="7706" l="0" r="0" t="0"/>
          <a:stretch/>
        </p:blipFill>
        <p:spPr>
          <a:xfrm>
            <a:off x="2225375" y="72150"/>
            <a:ext cx="6869850" cy="4564000"/>
          </a:xfrm>
          <a:prstGeom prst="rect">
            <a:avLst/>
          </a:prstGeom>
          <a:noFill/>
          <a:ln>
            <a:noFill/>
          </a:ln>
        </p:spPr>
      </p:pic>
      <p:grpSp>
        <p:nvGrpSpPr>
          <p:cNvPr id="1239" name="Google Shape;1239;p66"/>
          <p:cNvGrpSpPr/>
          <p:nvPr/>
        </p:nvGrpSpPr>
        <p:grpSpPr>
          <a:xfrm>
            <a:off x="-281387" y="4681250"/>
            <a:ext cx="9706782" cy="323100"/>
            <a:chOff x="-281387" y="4681250"/>
            <a:chExt cx="9706782" cy="323100"/>
          </a:xfrm>
        </p:grpSpPr>
        <p:sp>
          <p:nvSpPr>
            <p:cNvPr id="1240" name="Google Shape;1240;p66"/>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6"/>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47" name="Google Shape;1247;p66"/>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48" name="Google Shape;1248;p66"/>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49" name="Google Shape;1249;p66"/>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50" name="Google Shape;1250;p66"/>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51" name="Google Shape;1251;p66"/>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252" name="Google Shape;1252;p66"/>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67"/>
          <p:cNvSpPr txBox="1"/>
          <p:nvPr>
            <p:ph type="title"/>
          </p:nvPr>
        </p:nvSpPr>
        <p:spPr>
          <a:xfrm>
            <a:off x="241725" y="190150"/>
            <a:ext cx="29073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Pattern Creator</a:t>
            </a:r>
            <a:endParaRPr/>
          </a:p>
        </p:txBody>
      </p:sp>
      <p:sp>
        <p:nvSpPr>
          <p:cNvPr id="1259" name="Google Shape;1259;p67"/>
          <p:cNvSpPr txBox="1"/>
          <p:nvPr>
            <p:ph idx="1" type="body"/>
          </p:nvPr>
        </p:nvSpPr>
        <p:spPr>
          <a:xfrm>
            <a:off x="241725" y="816250"/>
            <a:ext cx="3493500" cy="37077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Chi deve essere responsabile della creazione di una nuova istanza di una classe?</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GB"/>
              <a:t>La classe a cui abbiamo scelto di assegnare la responsabilità di creare la FacelessGame e i Player è la classe MatchManager </a:t>
            </a:r>
            <a:r>
              <a:rPr lang="en-GB"/>
              <a:t>perché</a:t>
            </a:r>
            <a:r>
              <a:rPr lang="en-GB"/>
              <a:t> questa classe registra le classi FacelessGame e Player</a:t>
            </a:r>
            <a:endParaRPr/>
          </a:p>
        </p:txBody>
      </p:sp>
      <p:grpSp>
        <p:nvGrpSpPr>
          <p:cNvPr id="1260" name="Google Shape;1260;p67"/>
          <p:cNvGrpSpPr/>
          <p:nvPr/>
        </p:nvGrpSpPr>
        <p:grpSpPr>
          <a:xfrm>
            <a:off x="-281387" y="4681250"/>
            <a:ext cx="9706782" cy="323100"/>
            <a:chOff x="-281387" y="4681250"/>
            <a:chExt cx="9706782" cy="323100"/>
          </a:xfrm>
        </p:grpSpPr>
        <p:sp>
          <p:nvSpPr>
            <p:cNvPr id="1261" name="Google Shape;1261;p67"/>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7"/>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7"/>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7"/>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7"/>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7"/>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7"/>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68" name="Google Shape;1268;p67"/>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69" name="Google Shape;1269;p67"/>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70" name="Google Shape;1270;p67"/>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71" name="Google Shape;1271;p67"/>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72" name="Google Shape;1272;p67"/>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273" name="Google Shape;1273;p67"/>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pic>
        <p:nvPicPr>
          <p:cNvPr id="1275" name="Google Shape;1275;p67"/>
          <p:cNvPicPr preferRelativeResize="0"/>
          <p:nvPr/>
        </p:nvPicPr>
        <p:blipFill>
          <a:blip r:embed="rId3">
            <a:alphaModFix/>
          </a:blip>
          <a:stretch>
            <a:fillRect/>
          </a:stretch>
        </p:blipFill>
        <p:spPr>
          <a:xfrm>
            <a:off x="3902252" y="102675"/>
            <a:ext cx="5016622" cy="4578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68"/>
          <p:cNvSpPr txBox="1"/>
          <p:nvPr>
            <p:ph type="title"/>
          </p:nvPr>
        </p:nvSpPr>
        <p:spPr>
          <a:xfrm>
            <a:off x="311713" y="17267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Pattern Singleton</a:t>
            </a:r>
            <a:endParaRPr/>
          </a:p>
        </p:txBody>
      </p:sp>
      <p:sp>
        <p:nvSpPr>
          <p:cNvPr id="1281" name="Google Shape;1281;p68"/>
          <p:cNvSpPr txBox="1"/>
          <p:nvPr>
            <p:ph idx="1" type="body"/>
          </p:nvPr>
        </p:nvSpPr>
        <p:spPr>
          <a:xfrm>
            <a:off x="232950" y="798775"/>
            <a:ext cx="7348500" cy="196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Scopo:  assicurare che una classe abbia una sola istanza e fornire un punto d’accesso globale a tale istanza</a:t>
            </a:r>
            <a:endParaRPr/>
          </a:p>
          <a:p>
            <a:pPr indent="-342900" lvl="0" marL="457200" rtl="0" algn="l">
              <a:spcBef>
                <a:spcPts val="0"/>
              </a:spcBef>
              <a:spcAft>
                <a:spcPts val="0"/>
              </a:spcAft>
              <a:buSzPts val="1800"/>
              <a:buChar char="-"/>
            </a:pPr>
            <a:r>
              <a:rPr lang="en-GB"/>
              <a:t>Utilizzo del pattern Singleton in diverse situazioni, come ad esempio:</a:t>
            </a:r>
            <a:endParaRPr/>
          </a:p>
          <a:p>
            <a:pPr indent="-317500" lvl="1" marL="914400" rtl="0" algn="l">
              <a:spcBef>
                <a:spcPts val="0"/>
              </a:spcBef>
              <a:spcAft>
                <a:spcPts val="0"/>
              </a:spcAft>
              <a:buSzPts val="1400"/>
              <a:buChar char="-"/>
            </a:pPr>
            <a:r>
              <a:rPr lang="en-GB"/>
              <a:t>MatchManager</a:t>
            </a:r>
            <a:endParaRPr/>
          </a:p>
          <a:p>
            <a:pPr indent="-317500" lvl="1" marL="914400" rtl="0" algn="l">
              <a:spcBef>
                <a:spcPts val="0"/>
              </a:spcBef>
              <a:spcAft>
                <a:spcPts val="0"/>
              </a:spcAft>
              <a:buSzPts val="1400"/>
              <a:buChar char="-"/>
            </a:pPr>
            <a:r>
              <a:rPr lang="en-GB"/>
              <a:t>LobbyManager</a:t>
            </a:r>
            <a:endParaRPr/>
          </a:p>
        </p:txBody>
      </p:sp>
      <p:pic>
        <p:nvPicPr>
          <p:cNvPr id="1282" name="Google Shape;1282;p68"/>
          <p:cNvPicPr preferRelativeResize="0"/>
          <p:nvPr/>
        </p:nvPicPr>
        <p:blipFill>
          <a:blip r:embed="rId3">
            <a:alphaModFix/>
          </a:blip>
          <a:stretch>
            <a:fillRect/>
          </a:stretch>
        </p:blipFill>
        <p:spPr>
          <a:xfrm>
            <a:off x="5362188" y="1972950"/>
            <a:ext cx="2886075" cy="2562225"/>
          </a:xfrm>
          <a:prstGeom prst="rect">
            <a:avLst/>
          </a:prstGeom>
          <a:noFill/>
          <a:ln>
            <a:noFill/>
          </a:ln>
        </p:spPr>
      </p:pic>
      <p:cxnSp>
        <p:nvCxnSpPr>
          <p:cNvPr id="1283" name="Google Shape;1283;p68"/>
          <p:cNvCxnSpPr/>
          <p:nvPr/>
        </p:nvCxnSpPr>
        <p:spPr>
          <a:xfrm>
            <a:off x="5449650" y="2518000"/>
            <a:ext cx="1294500" cy="8700"/>
          </a:xfrm>
          <a:prstGeom prst="straightConnector1">
            <a:avLst/>
          </a:prstGeom>
          <a:noFill/>
          <a:ln cap="flat" cmpd="sng" w="38100">
            <a:solidFill>
              <a:srgbClr val="FF0000"/>
            </a:solidFill>
            <a:prstDash val="solid"/>
            <a:round/>
            <a:headEnd len="med" w="med" type="none"/>
            <a:tailEnd len="med" w="med" type="none"/>
          </a:ln>
        </p:spPr>
      </p:cxnSp>
      <p:cxnSp>
        <p:nvCxnSpPr>
          <p:cNvPr id="1284" name="Google Shape;1284;p68"/>
          <p:cNvCxnSpPr/>
          <p:nvPr/>
        </p:nvCxnSpPr>
        <p:spPr>
          <a:xfrm>
            <a:off x="5532075" y="3249700"/>
            <a:ext cx="1294500" cy="8700"/>
          </a:xfrm>
          <a:prstGeom prst="straightConnector1">
            <a:avLst/>
          </a:prstGeom>
          <a:noFill/>
          <a:ln cap="flat" cmpd="sng" w="38100">
            <a:solidFill>
              <a:srgbClr val="FF0000"/>
            </a:solidFill>
            <a:prstDash val="solid"/>
            <a:round/>
            <a:headEnd len="med" w="med" type="none"/>
            <a:tailEnd len="med" w="med" type="none"/>
          </a:ln>
        </p:spPr>
      </p:cxnSp>
      <p:sp>
        <p:nvSpPr>
          <p:cNvPr id="1285" name="Google Shape;1285;p68"/>
          <p:cNvSpPr txBox="1"/>
          <p:nvPr/>
        </p:nvSpPr>
        <p:spPr>
          <a:xfrm>
            <a:off x="1548300" y="3427250"/>
            <a:ext cx="227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Istanzia un nuovo oggetto</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della classe se non era mai</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stato istanziato prima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cxnSp>
        <p:nvCxnSpPr>
          <p:cNvPr id="1286" name="Google Shape;1286;p68"/>
          <p:cNvCxnSpPr>
            <a:stCxn id="1285" idx="3"/>
            <a:endCxn id="1282" idx="1"/>
          </p:cNvCxnSpPr>
          <p:nvPr/>
        </p:nvCxnSpPr>
        <p:spPr>
          <a:xfrm flipH="1" rot="10800000">
            <a:off x="3822600" y="3254000"/>
            <a:ext cx="1539600" cy="696600"/>
          </a:xfrm>
          <a:prstGeom prst="straightConnector1">
            <a:avLst/>
          </a:prstGeom>
          <a:noFill/>
          <a:ln cap="flat" cmpd="sng" w="9525">
            <a:solidFill>
              <a:srgbClr val="FF0000"/>
            </a:solidFill>
            <a:prstDash val="solid"/>
            <a:round/>
            <a:headEnd len="med" w="med" type="none"/>
            <a:tailEnd len="med" w="med" type="triangle"/>
          </a:ln>
        </p:spPr>
      </p:cxnSp>
      <p:grpSp>
        <p:nvGrpSpPr>
          <p:cNvPr id="1287" name="Google Shape;1287;p68"/>
          <p:cNvGrpSpPr/>
          <p:nvPr/>
        </p:nvGrpSpPr>
        <p:grpSpPr>
          <a:xfrm>
            <a:off x="-281387" y="4681250"/>
            <a:ext cx="9706782" cy="323100"/>
            <a:chOff x="-281387" y="4681250"/>
            <a:chExt cx="9706782" cy="323100"/>
          </a:xfrm>
        </p:grpSpPr>
        <p:sp>
          <p:nvSpPr>
            <p:cNvPr id="1288" name="Google Shape;1288;p68"/>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8"/>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8"/>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8"/>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295" name="Google Shape;1295;p6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296" name="Google Shape;1296;p6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297" name="Google Shape;1297;p6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298" name="Google Shape;1298;p6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299" name="Google Shape;1299;p6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300" name="Google Shape;1300;p68"/>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69"/>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Modello delle Classi</a:t>
            </a:r>
            <a:endParaRPr sz="2500"/>
          </a:p>
        </p:txBody>
      </p:sp>
      <p:sp>
        <p:nvSpPr>
          <p:cNvPr id="1307" name="Google Shape;1307;p69"/>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pic>
        <p:nvPicPr>
          <p:cNvPr id="1308" name="Google Shape;1308;p69"/>
          <p:cNvPicPr preferRelativeResize="0"/>
          <p:nvPr/>
        </p:nvPicPr>
        <p:blipFill rotWithShape="1">
          <a:blip r:embed="rId3">
            <a:alphaModFix/>
          </a:blip>
          <a:srcRect b="12849" l="10995" r="46371" t="23443"/>
          <a:stretch/>
        </p:blipFill>
        <p:spPr>
          <a:xfrm>
            <a:off x="251575" y="1315575"/>
            <a:ext cx="4396626" cy="3399250"/>
          </a:xfrm>
          <a:prstGeom prst="rect">
            <a:avLst/>
          </a:prstGeom>
          <a:noFill/>
          <a:ln>
            <a:noFill/>
          </a:ln>
        </p:spPr>
      </p:pic>
      <p:pic>
        <p:nvPicPr>
          <p:cNvPr id="1309" name="Google Shape;1309;p69"/>
          <p:cNvPicPr preferRelativeResize="0"/>
          <p:nvPr/>
        </p:nvPicPr>
        <p:blipFill rotWithShape="1">
          <a:blip r:embed="rId4">
            <a:alphaModFix/>
          </a:blip>
          <a:srcRect b="42640" l="59028" r="0" t="0"/>
          <a:stretch/>
        </p:blipFill>
        <p:spPr>
          <a:xfrm>
            <a:off x="4648204" y="105900"/>
            <a:ext cx="4210801" cy="3050323"/>
          </a:xfrm>
          <a:prstGeom prst="rect">
            <a:avLst/>
          </a:prstGeom>
          <a:noFill/>
          <a:ln>
            <a:noFill/>
          </a:ln>
        </p:spPr>
      </p:pic>
      <p:grpSp>
        <p:nvGrpSpPr>
          <p:cNvPr id="1310" name="Google Shape;1310;p69"/>
          <p:cNvGrpSpPr/>
          <p:nvPr/>
        </p:nvGrpSpPr>
        <p:grpSpPr>
          <a:xfrm>
            <a:off x="-281387" y="4681250"/>
            <a:ext cx="9706782" cy="323100"/>
            <a:chOff x="-281387" y="4681250"/>
            <a:chExt cx="9706782" cy="323100"/>
          </a:xfrm>
        </p:grpSpPr>
        <p:sp>
          <p:nvSpPr>
            <p:cNvPr id="1311" name="Google Shape;1311;p6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9"/>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9"/>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9"/>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318" name="Google Shape;1318;p6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319" name="Google Shape;1319;p6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320" name="Google Shape;1320;p6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321" name="Google Shape;1321;p6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322" name="Google Shape;1322;p6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323" name="Google Shape;1323;p69"/>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70"/>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Strategy </a:t>
            </a:r>
            <a:r>
              <a:rPr lang="en-GB" sz="2500"/>
              <a:t>(GoF)</a:t>
            </a:r>
            <a:endParaRPr sz="2500"/>
          </a:p>
        </p:txBody>
      </p:sp>
      <p:sp>
        <p:nvSpPr>
          <p:cNvPr id="1330" name="Google Shape;1330;p70"/>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sp>
        <p:nvSpPr>
          <p:cNvPr id="1331" name="Google Shape;1331;p70"/>
          <p:cNvSpPr txBox="1"/>
          <p:nvPr/>
        </p:nvSpPr>
        <p:spPr>
          <a:xfrm>
            <a:off x="599700" y="3236675"/>
            <a:ext cx="79446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800">
                <a:solidFill>
                  <a:schemeClr val="dk2"/>
                </a:solidFill>
                <a:latin typeface="Lato"/>
                <a:ea typeface="Lato"/>
                <a:cs typeface="Lato"/>
                <a:sym typeface="Lato"/>
              </a:rPr>
              <a:t>Strategy è un pattern comportamentale, basato su oggetti.</a:t>
            </a:r>
            <a:endParaRPr sz="1800">
              <a:solidFill>
                <a:schemeClr val="dk2"/>
              </a:solidFill>
              <a:latin typeface="Lato"/>
              <a:ea typeface="Lato"/>
              <a:cs typeface="Lato"/>
              <a:sym typeface="Lato"/>
            </a:endParaRPr>
          </a:p>
          <a:p>
            <a:pPr indent="0" lvl="0" marL="0" rtl="0" algn="just">
              <a:spcBef>
                <a:spcPts val="0"/>
              </a:spcBef>
              <a:spcAft>
                <a:spcPts val="0"/>
              </a:spcAft>
              <a:buNone/>
            </a:pPr>
            <a:r>
              <a:t/>
            </a:r>
            <a:endParaRPr b="1" sz="1800">
              <a:solidFill>
                <a:schemeClr val="dk2"/>
              </a:solidFill>
              <a:latin typeface="Lato"/>
              <a:ea typeface="Lato"/>
              <a:cs typeface="Lato"/>
              <a:sym typeface="Lato"/>
            </a:endParaRPr>
          </a:p>
          <a:p>
            <a:pPr indent="0" lvl="0" marL="0" rtl="0" algn="just">
              <a:spcBef>
                <a:spcPts val="0"/>
              </a:spcBef>
              <a:spcAft>
                <a:spcPts val="0"/>
              </a:spcAft>
              <a:buNone/>
            </a:pPr>
            <a:r>
              <a:rPr b="1" lang="en-GB" sz="1800">
                <a:solidFill>
                  <a:schemeClr val="dk2"/>
                </a:solidFill>
                <a:latin typeface="Lato"/>
                <a:ea typeface="Lato"/>
                <a:cs typeface="Lato"/>
                <a:sym typeface="Lato"/>
              </a:rPr>
              <a:t>Scopo</a:t>
            </a:r>
            <a:r>
              <a:rPr lang="en-GB" sz="1800">
                <a:solidFill>
                  <a:schemeClr val="dk2"/>
                </a:solidFill>
                <a:latin typeface="Lato"/>
                <a:ea typeface="Lato"/>
                <a:cs typeface="Lato"/>
                <a:sym typeface="Lato"/>
              </a:rPr>
              <a:t>: definire una famiglia di algoritmi e permettere agli algoritmi di variare indipendentemente dai client che ne fanno uso.</a:t>
            </a:r>
            <a:endParaRPr sz="1800">
              <a:solidFill>
                <a:schemeClr val="dk2"/>
              </a:solidFill>
              <a:latin typeface="Lato"/>
              <a:ea typeface="Lato"/>
              <a:cs typeface="Lato"/>
              <a:sym typeface="Lato"/>
            </a:endParaRPr>
          </a:p>
        </p:txBody>
      </p:sp>
      <p:pic>
        <p:nvPicPr>
          <p:cNvPr id="1332" name="Google Shape;1332;p70"/>
          <p:cNvPicPr preferRelativeResize="0"/>
          <p:nvPr/>
        </p:nvPicPr>
        <p:blipFill>
          <a:blip r:embed="rId3">
            <a:alphaModFix/>
          </a:blip>
          <a:stretch>
            <a:fillRect/>
          </a:stretch>
        </p:blipFill>
        <p:spPr>
          <a:xfrm>
            <a:off x="6299825" y="1019975"/>
            <a:ext cx="2367750" cy="2209675"/>
          </a:xfrm>
          <a:prstGeom prst="rect">
            <a:avLst/>
          </a:prstGeom>
          <a:noFill/>
          <a:ln>
            <a:noFill/>
          </a:ln>
        </p:spPr>
      </p:pic>
      <p:pic>
        <p:nvPicPr>
          <p:cNvPr id="1333" name="Google Shape;1333;p70"/>
          <p:cNvPicPr preferRelativeResize="0"/>
          <p:nvPr/>
        </p:nvPicPr>
        <p:blipFill>
          <a:blip r:embed="rId4">
            <a:alphaModFix/>
          </a:blip>
          <a:stretch>
            <a:fillRect/>
          </a:stretch>
        </p:blipFill>
        <p:spPr>
          <a:xfrm>
            <a:off x="733125" y="1186988"/>
            <a:ext cx="4725050" cy="1723250"/>
          </a:xfrm>
          <a:prstGeom prst="rect">
            <a:avLst/>
          </a:prstGeom>
          <a:noFill/>
          <a:ln>
            <a:noFill/>
          </a:ln>
        </p:spPr>
      </p:pic>
      <p:grpSp>
        <p:nvGrpSpPr>
          <p:cNvPr id="1334" name="Google Shape;1334;p70"/>
          <p:cNvGrpSpPr/>
          <p:nvPr/>
        </p:nvGrpSpPr>
        <p:grpSpPr>
          <a:xfrm>
            <a:off x="-281387" y="4681250"/>
            <a:ext cx="9706782" cy="323100"/>
            <a:chOff x="-281387" y="4681250"/>
            <a:chExt cx="9706782" cy="323100"/>
          </a:xfrm>
        </p:grpSpPr>
        <p:sp>
          <p:nvSpPr>
            <p:cNvPr id="1335" name="Google Shape;1335;p70"/>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0"/>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0"/>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0"/>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0"/>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342" name="Google Shape;1342;p7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343" name="Google Shape;1343;p7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344" name="Google Shape;1344;p7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345" name="Google Shape;1345;p7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346" name="Google Shape;1346;p7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347" name="Google Shape;1347;p7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71"/>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Strategy (GoF)</a:t>
            </a:r>
            <a:endParaRPr sz="2500"/>
          </a:p>
        </p:txBody>
      </p:sp>
      <p:sp>
        <p:nvSpPr>
          <p:cNvPr id="1354" name="Google Shape;1354;p71"/>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sp>
        <p:nvSpPr>
          <p:cNvPr id="1355" name="Google Shape;1355;p71"/>
          <p:cNvSpPr txBox="1"/>
          <p:nvPr/>
        </p:nvSpPr>
        <p:spPr>
          <a:xfrm>
            <a:off x="599700" y="3160475"/>
            <a:ext cx="79446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600">
                <a:solidFill>
                  <a:schemeClr val="dk2"/>
                </a:solidFill>
                <a:latin typeface="Lato"/>
                <a:ea typeface="Lato"/>
                <a:cs typeface="Lato"/>
                <a:sym typeface="Lato"/>
              </a:rPr>
              <a:t>Applicazione</a:t>
            </a:r>
            <a:r>
              <a:rPr lang="en-GB" sz="1600">
                <a:solidFill>
                  <a:schemeClr val="dk2"/>
                </a:solidFill>
                <a:latin typeface="Lato"/>
                <a:ea typeface="Lato"/>
                <a:cs typeface="Lato"/>
                <a:sym typeface="Lato"/>
              </a:rPr>
              <a:t>: Expansion può essere progettato secondo questo pattern: dichiara un'interfaccia comune a tutte le nostre espansioni di gioco dove ogni metodo comune avrà un differente algoritmo, politica, strategia di implementazione.</a:t>
            </a:r>
            <a:endParaRPr sz="1600">
              <a:solidFill>
                <a:schemeClr val="dk2"/>
              </a:solidFill>
              <a:latin typeface="Lato"/>
              <a:ea typeface="Lato"/>
              <a:cs typeface="Lato"/>
              <a:sym typeface="Lato"/>
            </a:endParaRPr>
          </a:p>
          <a:p>
            <a:pPr indent="0" lvl="0" marL="0" rtl="0" algn="just">
              <a:spcBef>
                <a:spcPts val="0"/>
              </a:spcBef>
              <a:spcAft>
                <a:spcPts val="0"/>
              </a:spcAft>
              <a:buNone/>
            </a:pPr>
            <a:r>
              <a:rPr lang="en-GB" sz="1600">
                <a:solidFill>
                  <a:schemeClr val="dk2"/>
                </a:solidFill>
                <a:latin typeface="Lato"/>
                <a:ea typeface="Lato"/>
                <a:cs typeface="Lato"/>
                <a:sym typeface="Lato"/>
              </a:rPr>
              <a:t>Il Catalog usa questa interfaccia per invocare l’algoritmo definito da un tipo di Expansion.</a:t>
            </a:r>
            <a:endParaRPr sz="1600">
              <a:solidFill>
                <a:schemeClr val="dk2"/>
              </a:solidFill>
              <a:latin typeface="Lato"/>
              <a:ea typeface="Lato"/>
              <a:cs typeface="Lato"/>
              <a:sym typeface="Lato"/>
            </a:endParaRPr>
          </a:p>
        </p:txBody>
      </p:sp>
      <p:pic>
        <p:nvPicPr>
          <p:cNvPr id="1356" name="Google Shape;1356;p71"/>
          <p:cNvPicPr preferRelativeResize="0"/>
          <p:nvPr/>
        </p:nvPicPr>
        <p:blipFill>
          <a:blip r:embed="rId3">
            <a:alphaModFix/>
          </a:blip>
          <a:stretch>
            <a:fillRect/>
          </a:stretch>
        </p:blipFill>
        <p:spPr>
          <a:xfrm>
            <a:off x="6299825" y="1019975"/>
            <a:ext cx="2367750" cy="2209675"/>
          </a:xfrm>
          <a:prstGeom prst="rect">
            <a:avLst/>
          </a:prstGeom>
          <a:noFill/>
          <a:ln>
            <a:noFill/>
          </a:ln>
        </p:spPr>
      </p:pic>
      <p:pic>
        <p:nvPicPr>
          <p:cNvPr id="1357" name="Google Shape;1357;p71"/>
          <p:cNvPicPr preferRelativeResize="0"/>
          <p:nvPr/>
        </p:nvPicPr>
        <p:blipFill>
          <a:blip r:embed="rId4">
            <a:alphaModFix/>
          </a:blip>
          <a:stretch>
            <a:fillRect/>
          </a:stretch>
        </p:blipFill>
        <p:spPr>
          <a:xfrm>
            <a:off x="733125" y="1186988"/>
            <a:ext cx="4725050" cy="1723250"/>
          </a:xfrm>
          <a:prstGeom prst="rect">
            <a:avLst/>
          </a:prstGeom>
          <a:noFill/>
          <a:ln>
            <a:noFill/>
          </a:ln>
        </p:spPr>
      </p:pic>
      <p:grpSp>
        <p:nvGrpSpPr>
          <p:cNvPr id="1358" name="Google Shape;1358;p71"/>
          <p:cNvGrpSpPr/>
          <p:nvPr/>
        </p:nvGrpSpPr>
        <p:grpSpPr>
          <a:xfrm>
            <a:off x="-281387" y="4681250"/>
            <a:ext cx="9706782" cy="323100"/>
            <a:chOff x="-281387" y="4681250"/>
            <a:chExt cx="9706782" cy="323100"/>
          </a:xfrm>
        </p:grpSpPr>
        <p:sp>
          <p:nvSpPr>
            <p:cNvPr id="1359" name="Google Shape;1359;p71"/>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1"/>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1"/>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1"/>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366" name="Google Shape;1366;p7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367" name="Google Shape;1367;p7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368" name="Google Shape;1368;p7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369" name="Google Shape;1369;p7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370" name="Google Shape;1370;p7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371" name="Google Shape;1371;p71"/>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UP - Unified Process (1)</a:t>
            </a:r>
            <a:endParaRPr/>
          </a:p>
        </p:txBody>
      </p:sp>
      <p:sp>
        <p:nvSpPr>
          <p:cNvPr id="154" name="Google Shape;154;p18"/>
          <p:cNvSpPr txBox="1"/>
          <p:nvPr>
            <p:ph idx="1" type="body"/>
          </p:nvPr>
        </p:nvSpPr>
        <p:spPr>
          <a:xfrm>
            <a:off x="311700" y="1152475"/>
            <a:ext cx="8520600" cy="54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a:t>
            </a:r>
            <a:r>
              <a:rPr lang="en-GB"/>
              <a:t>l processo di sviluppo da noi scelto è </a:t>
            </a:r>
            <a:r>
              <a:rPr b="1" lang="en-GB"/>
              <a:t>UP.</a:t>
            </a:r>
            <a:endParaRPr b="1"/>
          </a:p>
        </p:txBody>
      </p:sp>
      <p:sp>
        <p:nvSpPr>
          <p:cNvPr id="155" name="Google Shape;155;p18"/>
          <p:cNvSpPr txBox="1"/>
          <p:nvPr>
            <p:ph idx="1" type="body"/>
          </p:nvPr>
        </p:nvSpPr>
        <p:spPr>
          <a:xfrm>
            <a:off x="401000" y="1698775"/>
            <a:ext cx="4338600" cy="30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300"/>
              <a:t>Caratteristiche generali:</a:t>
            </a:r>
            <a:endParaRPr b="1" sz="2300"/>
          </a:p>
          <a:p>
            <a:pPr indent="-330200" lvl="0" marL="457200" rtl="0" algn="l">
              <a:spcBef>
                <a:spcPts val="1200"/>
              </a:spcBef>
              <a:spcAft>
                <a:spcPts val="0"/>
              </a:spcAft>
              <a:buSzPts val="1600"/>
              <a:buChar char="●"/>
            </a:pPr>
            <a:r>
              <a:rPr lang="en-GB" sz="1600"/>
              <a:t>Sviluppo guidato dal rischio</a:t>
            </a:r>
            <a:endParaRPr sz="1600"/>
          </a:p>
          <a:p>
            <a:pPr indent="-330200" lvl="0" marL="457200" rtl="0" algn="l">
              <a:spcBef>
                <a:spcPts val="0"/>
              </a:spcBef>
              <a:spcAft>
                <a:spcPts val="0"/>
              </a:spcAft>
              <a:buSzPts val="1600"/>
              <a:buChar char="●"/>
            </a:pPr>
            <a:r>
              <a:rPr lang="en-GB" sz="1600"/>
              <a:t>Continua valutazione, feedback</a:t>
            </a:r>
            <a:endParaRPr sz="1600"/>
          </a:p>
          <a:p>
            <a:pPr indent="-330200" lvl="0" marL="457200" rtl="0" algn="l">
              <a:spcBef>
                <a:spcPts val="0"/>
              </a:spcBef>
              <a:spcAft>
                <a:spcPts val="0"/>
              </a:spcAft>
              <a:buSzPts val="1600"/>
              <a:buChar char="●"/>
            </a:pPr>
            <a:r>
              <a:rPr lang="en-GB" sz="1600"/>
              <a:t>Architettura coesa nelle iterazioni iniziali</a:t>
            </a:r>
            <a:endParaRPr sz="1600"/>
          </a:p>
          <a:p>
            <a:pPr indent="-330200" lvl="0" marL="457200" rtl="0" algn="l">
              <a:spcBef>
                <a:spcPts val="0"/>
              </a:spcBef>
              <a:spcAft>
                <a:spcPts val="0"/>
              </a:spcAft>
              <a:buSzPts val="1600"/>
              <a:buChar char="●"/>
            </a:pPr>
            <a:r>
              <a:rPr lang="en-GB" sz="1600"/>
              <a:t>Modellazione visuale (UML)</a:t>
            </a:r>
            <a:endParaRPr sz="1600"/>
          </a:p>
          <a:p>
            <a:pPr indent="-330200" lvl="0" marL="457200" rtl="0" algn="l">
              <a:spcBef>
                <a:spcPts val="0"/>
              </a:spcBef>
              <a:spcAft>
                <a:spcPts val="0"/>
              </a:spcAft>
              <a:buSzPts val="1600"/>
              <a:buChar char="●"/>
            </a:pPr>
            <a:r>
              <a:rPr lang="en-GB" sz="1600"/>
              <a:t>Gestire le richieste di cambiamento e i requisiti</a:t>
            </a:r>
            <a:endParaRPr sz="1600"/>
          </a:p>
        </p:txBody>
      </p:sp>
      <p:sp>
        <p:nvSpPr>
          <p:cNvPr id="156" name="Google Shape;156;p18"/>
          <p:cNvSpPr txBox="1"/>
          <p:nvPr>
            <p:ph idx="1" type="body"/>
          </p:nvPr>
        </p:nvSpPr>
        <p:spPr>
          <a:xfrm>
            <a:off x="4739725" y="1698775"/>
            <a:ext cx="4256400" cy="30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Alcuni elaborati previsti da UP:</a:t>
            </a:r>
            <a:endParaRPr b="1"/>
          </a:p>
          <a:p>
            <a:pPr indent="0" lvl="0" marL="0" rtl="0" algn="l">
              <a:spcBef>
                <a:spcPts val="1200"/>
              </a:spcBef>
              <a:spcAft>
                <a:spcPts val="0"/>
              </a:spcAft>
              <a:buNone/>
            </a:pPr>
            <a:r>
              <a:rPr lang="en-GB"/>
              <a:t>● </a:t>
            </a:r>
            <a:r>
              <a:rPr lang="en-GB" sz="1500"/>
              <a:t>Visione</a:t>
            </a:r>
            <a:endParaRPr sz="1500"/>
          </a:p>
          <a:p>
            <a:pPr indent="0" lvl="0" marL="0" rtl="0" algn="l">
              <a:spcBef>
                <a:spcPts val="1200"/>
              </a:spcBef>
              <a:spcAft>
                <a:spcPts val="0"/>
              </a:spcAft>
              <a:buNone/>
            </a:pPr>
            <a:r>
              <a:rPr lang="en-GB" sz="1500"/>
              <a:t>● Regole di business</a:t>
            </a:r>
            <a:endParaRPr sz="1500"/>
          </a:p>
          <a:p>
            <a:pPr indent="0" lvl="0" marL="0" rtl="0" algn="l">
              <a:spcBef>
                <a:spcPts val="1200"/>
              </a:spcBef>
              <a:spcAft>
                <a:spcPts val="0"/>
              </a:spcAft>
              <a:buNone/>
            </a:pPr>
            <a:r>
              <a:rPr lang="en-GB" sz="1500"/>
              <a:t>● Modello dei casi d’uso</a:t>
            </a:r>
            <a:endParaRPr sz="1500"/>
          </a:p>
          <a:p>
            <a:pPr indent="0" lvl="0" marL="0" rtl="0" algn="l">
              <a:spcBef>
                <a:spcPts val="1200"/>
              </a:spcBef>
              <a:spcAft>
                <a:spcPts val="0"/>
              </a:spcAft>
              <a:buNone/>
            </a:pPr>
            <a:r>
              <a:rPr lang="en-GB" sz="1500"/>
              <a:t>● Modello di progetto</a:t>
            </a:r>
            <a:endParaRPr sz="1500"/>
          </a:p>
          <a:p>
            <a:pPr indent="0" lvl="0" marL="0" rtl="0" algn="l">
              <a:spcBef>
                <a:spcPts val="1200"/>
              </a:spcBef>
              <a:spcAft>
                <a:spcPts val="1200"/>
              </a:spcAft>
              <a:buNone/>
            </a:pPr>
            <a:r>
              <a:rPr lang="en-GB" sz="1500"/>
              <a:t>● Glossario</a:t>
            </a:r>
            <a:endParaRPr sz="1500"/>
          </a:p>
        </p:txBody>
      </p:sp>
      <p:grpSp>
        <p:nvGrpSpPr>
          <p:cNvPr id="157" name="Google Shape;157;p18"/>
          <p:cNvGrpSpPr/>
          <p:nvPr/>
        </p:nvGrpSpPr>
        <p:grpSpPr>
          <a:xfrm>
            <a:off x="-281387" y="4681250"/>
            <a:ext cx="9706782" cy="323100"/>
            <a:chOff x="-281387" y="4681250"/>
            <a:chExt cx="9706782" cy="323100"/>
          </a:xfrm>
        </p:grpSpPr>
        <p:sp>
          <p:nvSpPr>
            <p:cNvPr id="158" name="Google Shape;158;p18"/>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65" name="Google Shape;165;p18"/>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66" name="Google Shape;166;p18"/>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67" name="Google Shape;167;p18"/>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68" name="Google Shape;168;p18"/>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69" name="Google Shape;169;p18"/>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70" name="Google Shape;170;p18"/>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2"/>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Strategy (GoF)</a:t>
            </a:r>
            <a:endParaRPr sz="2500"/>
          </a:p>
        </p:txBody>
      </p:sp>
      <p:sp>
        <p:nvSpPr>
          <p:cNvPr id="1378" name="Google Shape;1378;p72"/>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sp>
        <p:nvSpPr>
          <p:cNvPr id="1379" name="Google Shape;1379;p72"/>
          <p:cNvSpPr txBox="1"/>
          <p:nvPr/>
        </p:nvSpPr>
        <p:spPr>
          <a:xfrm>
            <a:off x="311700" y="2955275"/>
            <a:ext cx="8599500" cy="16623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Possibilità di aggiungere nuovi algoritmi in futuro.</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Le gerarchie di classi Expansion definiscono una famiglia di algoritmi riusabili per i contesti.</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Strategy (Expansion) e Context (Catalog) collaborano per implementare l’algoritmo voluto:</a:t>
            </a:r>
            <a:endParaRPr sz="1600">
              <a:solidFill>
                <a:schemeClr val="dk2"/>
              </a:solidFill>
              <a:latin typeface="Lato"/>
              <a:ea typeface="Lato"/>
              <a:cs typeface="Lato"/>
              <a:sym typeface="Lato"/>
            </a:endParaRPr>
          </a:p>
          <a:p>
            <a:pPr indent="-330200" lvl="1" marL="9144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Catalog può passare tutti i dati necessari dall’algoritmo a Expansion quando viene invocato l’algoritmo.</a:t>
            </a:r>
            <a:endParaRPr sz="1600">
              <a:solidFill>
                <a:schemeClr val="dk2"/>
              </a:solidFill>
              <a:latin typeface="Lato"/>
              <a:ea typeface="Lato"/>
              <a:cs typeface="Lato"/>
              <a:sym typeface="Lato"/>
            </a:endParaRPr>
          </a:p>
          <a:p>
            <a:pPr indent="-330200" lvl="1" marL="914400" rtl="0" algn="just">
              <a:spcBef>
                <a:spcPts val="0"/>
              </a:spcBef>
              <a:spcAft>
                <a:spcPts val="0"/>
              </a:spcAft>
              <a:buClr>
                <a:schemeClr val="dk2"/>
              </a:buClr>
              <a:buSzPts val="1600"/>
              <a:buFont typeface="Lato"/>
              <a:buChar char="○"/>
            </a:pPr>
            <a:r>
              <a:rPr lang="en-GB" sz="1600">
                <a:solidFill>
                  <a:schemeClr val="dk2"/>
                </a:solidFill>
                <a:latin typeface="Lato"/>
                <a:ea typeface="Lato"/>
                <a:cs typeface="Lato"/>
                <a:sym typeface="Lato"/>
              </a:rPr>
              <a:t>Catalog può passare se stesso come parametro ai metodi di Expansion.</a:t>
            </a:r>
            <a:endParaRPr sz="1600">
              <a:solidFill>
                <a:schemeClr val="dk2"/>
              </a:solidFill>
              <a:latin typeface="Lato"/>
              <a:ea typeface="Lato"/>
              <a:cs typeface="Lato"/>
              <a:sym typeface="Lato"/>
            </a:endParaRPr>
          </a:p>
        </p:txBody>
      </p:sp>
      <p:pic>
        <p:nvPicPr>
          <p:cNvPr id="1380" name="Google Shape;1380;p72"/>
          <p:cNvPicPr preferRelativeResize="0"/>
          <p:nvPr/>
        </p:nvPicPr>
        <p:blipFill>
          <a:blip r:embed="rId3">
            <a:alphaModFix/>
          </a:blip>
          <a:stretch>
            <a:fillRect/>
          </a:stretch>
        </p:blipFill>
        <p:spPr>
          <a:xfrm>
            <a:off x="6299825" y="791375"/>
            <a:ext cx="2367750" cy="2209675"/>
          </a:xfrm>
          <a:prstGeom prst="rect">
            <a:avLst/>
          </a:prstGeom>
          <a:noFill/>
          <a:ln>
            <a:noFill/>
          </a:ln>
        </p:spPr>
      </p:pic>
      <p:pic>
        <p:nvPicPr>
          <p:cNvPr id="1381" name="Google Shape;1381;p72"/>
          <p:cNvPicPr preferRelativeResize="0"/>
          <p:nvPr/>
        </p:nvPicPr>
        <p:blipFill>
          <a:blip r:embed="rId4">
            <a:alphaModFix/>
          </a:blip>
          <a:stretch>
            <a:fillRect/>
          </a:stretch>
        </p:blipFill>
        <p:spPr>
          <a:xfrm>
            <a:off x="733125" y="958388"/>
            <a:ext cx="4725050" cy="1723250"/>
          </a:xfrm>
          <a:prstGeom prst="rect">
            <a:avLst/>
          </a:prstGeom>
          <a:noFill/>
          <a:ln>
            <a:noFill/>
          </a:ln>
        </p:spPr>
      </p:pic>
      <p:grpSp>
        <p:nvGrpSpPr>
          <p:cNvPr id="1382" name="Google Shape;1382;p72"/>
          <p:cNvGrpSpPr/>
          <p:nvPr/>
        </p:nvGrpSpPr>
        <p:grpSpPr>
          <a:xfrm>
            <a:off x="-281387" y="4681250"/>
            <a:ext cx="9706782" cy="323100"/>
            <a:chOff x="-281387" y="4681250"/>
            <a:chExt cx="9706782" cy="323100"/>
          </a:xfrm>
        </p:grpSpPr>
        <p:sp>
          <p:nvSpPr>
            <p:cNvPr id="1383" name="Google Shape;1383;p72"/>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2"/>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390" name="Google Shape;1390;p72"/>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391" name="Google Shape;1391;p72"/>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392" name="Google Shape;1392;p72"/>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393" name="Google Shape;1393;p72"/>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394" name="Google Shape;1394;p72"/>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395" name="Google Shape;1395;p72"/>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7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Revisione iterazione 2</a:t>
            </a:r>
            <a:endParaRPr/>
          </a:p>
        </p:txBody>
      </p:sp>
      <p:sp>
        <p:nvSpPr>
          <p:cNvPr id="1402" name="Google Shape;1402;p73"/>
          <p:cNvSpPr txBox="1"/>
          <p:nvPr>
            <p:ph idx="1" type="body"/>
          </p:nvPr>
        </p:nvSpPr>
        <p:spPr>
          <a:xfrm>
            <a:off x="897750" y="1175550"/>
            <a:ext cx="7348500" cy="364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Prima di considerare conclusa la seconda iterazione abbiamo effettuato una revisione dei requisiti per verificare se erano stati rispettati</a:t>
            </a:r>
            <a:endParaRPr/>
          </a:p>
          <a:p>
            <a:pPr indent="-342900" lvl="0" marL="457200" rtl="0" algn="l">
              <a:spcBef>
                <a:spcPts val="0"/>
              </a:spcBef>
              <a:spcAft>
                <a:spcPts val="0"/>
              </a:spcAft>
              <a:buSzPts val="1800"/>
              <a:buChar char="-"/>
            </a:pPr>
            <a:r>
              <a:rPr lang="en-GB"/>
              <a:t>Cambiamenti apportati:</a:t>
            </a:r>
            <a:endParaRPr/>
          </a:p>
          <a:p>
            <a:pPr indent="-317500" lvl="1" marL="914400" rtl="0" algn="l">
              <a:spcBef>
                <a:spcPts val="0"/>
              </a:spcBef>
              <a:spcAft>
                <a:spcPts val="0"/>
              </a:spcAft>
              <a:buSzPts val="1400"/>
              <a:buChar char="-"/>
            </a:pPr>
            <a:r>
              <a:rPr lang="en-GB"/>
              <a:t>FacelessGame è diventata un controller di caso d’uso</a:t>
            </a:r>
            <a:endParaRPr/>
          </a:p>
          <a:p>
            <a:pPr indent="-317500" lvl="1" marL="914400" rtl="0" algn="l">
              <a:spcBef>
                <a:spcPts val="0"/>
              </a:spcBef>
              <a:spcAft>
                <a:spcPts val="0"/>
              </a:spcAft>
              <a:buSzPts val="1400"/>
              <a:buChar char="-"/>
            </a:pPr>
            <a:r>
              <a:rPr lang="en-GB"/>
              <a:t>Per il caso d’uso dell’iterazione 2 è stato introdotto un secondo controller di caso d’uso LobbyManager</a:t>
            </a:r>
            <a:endParaRPr/>
          </a:p>
          <a:p>
            <a:pPr indent="0" lvl="0" marL="0" rtl="0" algn="l">
              <a:spcBef>
                <a:spcPts val="1200"/>
              </a:spcBef>
              <a:spcAft>
                <a:spcPts val="1200"/>
              </a:spcAft>
              <a:buNone/>
            </a:pPr>
            <a:r>
              <a:t/>
            </a:r>
            <a:endParaRPr/>
          </a:p>
        </p:txBody>
      </p:sp>
      <p:grpSp>
        <p:nvGrpSpPr>
          <p:cNvPr id="1403" name="Google Shape;1403;p73"/>
          <p:cNvGrpSpPr/>
          <p:nvPr/>
        </p:nvGrpSpPr>
        <p:grpSpPr>
          <a:xfrm>
            <a:off x="-281387" y="4681250"/>
            <a:ext cx="9706782" cy="323100"/>
            <a:chOff x="-281387" y="4681250"/>
            <a:chExt cx="9706782" cy="323100"/>
          </a:xfrm>
        </p:grpSpPr>
        <p:sp>
          <p:nvSpPr>
            <p:cNvPr id="1404" name="Google Shape;1404;p73"/>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3"/>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3"/>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3"/>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3"/>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3"/>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3"/>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411" name="Google Shape;1411;p73"/>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412" name="Google Shape;1412;p73"/>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413" name="Google Shape;1413;p73"/>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414" name="Google Shape;1414;p73"/>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415" name="Google Shape;1415;p73"/>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416" name="Google Shape;1416;p73"/>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3"/>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74"/>
          <p:cNvSpPr txBox="1"/>
          <p:nvPr>
            <p:ph type="title"/>
          </p:nvPr>
        </p:nvSpPr>
        <p:spPr>
          <a:xfrm>
            <a:off x="210600" y="189150"/>
            <a:ext cx="42603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Diagramma dei package</a:t>
            </a:r>
            <a:endParaRPr/>
          </a:p>
        </p:txBody>
      </p:sp>
      <p:sp>
        <p:nvSpPr>
          <p:cNvPr id="1423" name="Google Shape;1423;p74"/>
          <p:cNvSpPr txBox="1"/>
          <p:nvPr>
            <p:ph idx="1" type="body"/>
          </p:nvPr>
        </p:nvSpPr>
        <p:spPr>
          <a:xfrm>
            <a:off x="111400" y="1017450"/>
            <a:ext cx="3582300" cy="3532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In questa seconda iterazione abbiamo deciso di realizzare il Diagramma dei package</a:t>
            </a:r>
            <a:endParaRPr/>
          </a:p>
          <a:p>
            <a:pPr indent="-334327" lvl="0" marL="457200" rtl="0" algn="l">
              <a:spcBef>
                <a:spcPts val="0"/>
              </a:spcBef>
              <a:spcAft>
                <a:spcPts val="0"/>
              </a:spcAft>
              <a:buSzPct val="100000"/>
              <a:buChar char="-"/>
            </a:pPr>
            <a:r>
              <a:rPr lang="en-GB"/>
              <a:t>Questo mostra dei raggruppamenti delle classi presenti nel Diagramma delle classi </a:t>
            </a:r>
            <a:endParaRPr/>
          </a:p>
          <a:p>
            <a:pPr indent="-334327" lvl="0" marL="457200" rtl="0" algn="l">
              <a:spcBef>
                <a:spcPts val="0"/>
              </a:spcBef>
              <a:spcAft>
                <a:spcPts val="0"/>
              </a:spcAft>
              <a:buSzPct val="100000"/>
              <a:buChar char="-"/>
            </a:pPr>
            <a:r>
              <a:rPr lang="en-GB"/>
              <a:t>E’ stato realizzato per aiutare la comprensione e la lettura del Diagramma delle classi, </a:t>
            </a:r>
            <a:r>
              <a:rPr lang="en-GB"/>
              <a:t>poiché</a:t>
            </a:r>
            <a:r>
              <a:rPr lang="en-GB"/>
              <a:t> abbiamo ottenuto un gran numero di classi software</a:t>
            </a:r>
            <a:endParaRPr/>
          </a:p>
          <a:p>
            <a:pPr indent="0" lvl="0" marL="0" rtl="0" algn="l">
              <a:spcBef>
                <a:spcPts val="1200"/>
              </a:spcBef>
              <a:spcAft>
                <a:spcPts val="1200"/>
              </a:spcAft>
              <a:buNone/>
            </a:pPr>
            <a:r>
              <a:t/>
            </a:r>
            <a:endParaRPr/>
          </a:p>
        </p:txBody>
      </p:sp>
      <p:grpSp>
        <p:nvGrpSpPr>
          <p:cNvPr id="1424" name="Google Shape;1424;p74"/>
          <p:cNvGrpSpPr/>
          <p:nvPr/>
        </p:nvGrpSpPr>
        <p:grpSpPr>
          <a:xfrm>
            <a:off x="-281387" y="4681250"/>
            <a:ext cx="9706782" cy="323100"/>
            <a:chOff x="-281387" y="4681250"/>
            <a:chExt cx="9706782" cy="323100"/>
          </a:xfrm>
        </p:grpSpPr>
        <p:sp>
          <p:nvSpPr>
            <p:cNvPr id="1425" name="Google Shape;1425;p74"/>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p:nvPr/>
          </p:nvSpPr>
          <p:spPr>
            <a:xfrm>
              <a:off x="6651894"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4"/>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432" name="Google Shape;1432;p74"/>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433" name="Google Shape;1433;p74"/>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434" name="Google Shape;1434;p74"/>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435" name="Google Shape;1435;p74"/>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436" name="Google Shape;1436;p74"/>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437" name="Google Shape;1437;p74"/>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pic>
        <p:nvPicPr>
          <p:cNvPr id="1439" name="Google Shape;1439;p74"/>
          <p:cNvPicPr preferRelativeResize="0"/>
          <p:nvPr/>
        </p:nvPicPr>
        <p:blipFill>
          <a:blip r:embed="rId3">
            <a:alphaModFix/>
          </a:blip>
          <a:stretch>
            <a:fillRect/>
          </a:stretch>
        </p:blipFill>
        <p:spPr>
          <a:xfrm>
            <a:off x="4077700" y="954850"/>
            <a:ext cx="4722651" cy="372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75"/>
          <p:cNvSpPr txBox="1"/>
          <p:nvPr>
            <p:ph type="title"/>
          </p:nvPr>
        </p:nvSpPr>
        <p:spPr>
          <a:xfrm>
            <a:off x="311700" y="391350"/>
            <a:ext cx="85206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Conclusioni</a:t>
            </a:r>
            <a:endParaRPr sz="2500"/>
          </a:p>
        </p:txBody>
      </p:sp>
      <p:sp>
        <p:nvSpPr>
          <p:cNvPr id="1445" name="Google Shape;1445;p75"/>
          <p:cNvSpPr txBox="1"/>
          <p:nvPr/>
        </p:nvSpPr>
        <p:spPr>
          <a:xfrm>
            <a:off x="272250" y="1473050"/>
            <a:ext cx="8599500" cy="24012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Grazie allo svolgimento di questo progetto abbiamo appreso una metodologia di progettazione di tipo iterativo e flessibile.</a:t>
            </a:r>
            <a:endParaRPr sz="1800">
              <a:solidFill>
                <a:schemeClr val="dk2"/>
              </a:solidFill>
              <a:latin typeface="Lato"/>
              <a:ea typeface="Lato"/>
              <a:cs typeface="Lato"/>
              <a:sym typeface="Lato"/>
            </a:endParaRPr>
          </a:p>
          <a:p>
            <a:pPr indent="0" lvl="0" marL="457200" rtl="0" algn="just">
              <a:spcBef>
                <a:spcPts val="0"/>
              </a:spcBef>
              <a:spcAft>
                <a:spcPts val="0"/>
              </a:spcAft>
              <a:buNone/>
            </a:pPr>
            <a:r>
              <a:t/>
            </a:r>
            <a:endParaRPr sz="1800">
              <a:solidFill>
                <a:schemeClr val="dk2"/>
              </a:solidFill>
              <a:latin typeface="Lato"/>
              <a:ea typeface="Lato"/>
              <a:cs typeface="Lato"/>
              <a:sym typeface="Lato"/>
            </a:endParaRPr>
          </a:p>
          <a:p>
            <a:pPr indent="-342900" lvl="0" marL="4572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La progettazione a oggetti e l’assegnazione di responsabilità sono state apprese in base all’applicazione di pattern.</a:t>
            </a:r>
            <a:endParaRPr sz="1800">
              <a:solidFill>
                <a:schemeClr val="dk2"/>
              </a:solidFill>
              <a:latin typeface="Lato"/>
              <a:ea typeface="Lato"/>
              <a:cs typeface="Lato"/>
              <a:sym typeface="Lato"/>
            </a:endParaRPr>
          </a:p>
          <a:p>
            <a:pPr indent="0" lvl="0" marL="457200" rtl="0" algn="just">
              <a:spcBef>
                <a:spcPts val="0"/>
              </a:spcBef>
              <a:spcAft>
                <a:spcPts val="0"/>
              </a:spcAft>
              <a:buNone/>
            </a:pPr>
            <a:r>
              <a:t/>
            </a:r>
            <a:endParaRPr sz="1800">
              <a:solidFill>
                <a:schemeClr val="dk2"/>
              </a:solidFill>
              <a:latin typeface="Lato"/>
              <a:ea typeface="Lato"/>
              <a:cs typeface="Lato"/>
              <a:sym typeface="Lato"/>
            </a:endParaRPr>
          </a:p>
          <a:p>
            <a:pPr indent="-342900" lvl="0" marL="457200" rtl="0" algn="just">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Abbiamo migliorato la nostra capacità di lavorare in team.</a:t>
            </a:r>
            <a:endParaRPr sz="1800">
              <a:solidFill>
                <a:schemeClr val="dk2"/>
              </a:solidFill>
              <a:latin typeface="Lato"/>
              <a:ea typeface="Lato"/>
              <a:cs typeface="Lato"/>
              <a:sym typeface="Lato"/>
            </a:endParaRPr>
          </a:p>
          <a:p>
            <a:pPr indent="0" lvl="0" marL="0" rtl="0" algn="just">
              <a:spcBef>
                <a:spcPts val="0"/>
              </a:spcBef>
              <a:spcAft>
                <a:spcPts val="0"/>
              </a:spcAft>
              <a:buNone/>
            </a:pPr>
            <a:r>
              <a:t/>
            </a:r>
            <a:endParaRPr sz="1800">
              <a:solidFill>
                <a:schemeClr val="dk2"/>
              </a:solidFill>
              <a:latin typeface="Lato"/>
              <a:ea typeface="Lato"/>
              <a:cs typeface="Lato"/>
              <a:sym typeface="Lato"/>
            </a:endParaRPr>
          </a:p>
        </p:txBody>
      </p:sp>
      <p:grpSp>
        <p:nvGrpSpPr>
          <p:cNvPr id="1446" name="Google Shape;1446;p75"/>
          <p:cNvGrpSpPr/>
          <p:nvPr/>
        </p:nvGrpSpPr>
        <p:grpSpPr>
          <a:xfrm>
            <a:off x="-281387" y="4681250"/>
            <a:ext cx="9706782" cy="323100"/>
            <a:chOff x="-281387" y="4681250"/>
            <a:chExt cx="9706782" cy="323100"/>
          </a:xfrm>
        </p:grpSpPr>
        <p:sp>
          <p:nvSpPr>
            <p:cNvPr id="1447" name="Google Shape;1447;p75"/>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5"/>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5"/>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5"/>
            <p:cNvSpPr/>
            <p:nvPr/>
          </p:nvSpPr>
          <p:spPr>
            <a:xfrm>
              <a:off x="8038495"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5"/>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5"/>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454" name="Google Shape;1454;p75"/>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455" name="Google Shape;1455;p75"/>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456" name="Google Shape;1456;p75"/>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457" name="Google Shape;1457;p75"/>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458" name="Google Shape;1458;p75"/>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459" name="Google Shape;1459;p75"/>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5"/>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76"/>
          <p:cNvSpPr txBox="1"/>
          <p:nvPr/>
        </p:nvSpPr>
        <p:spPr>
          <a:xfrm>
            <a:off x="879975" y="1127850"/>
            <a:ext cx="69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Lato"/>
              <a:ea typeface="Lato"/>
              <a:cs typeface="Lato"/>
              <a:sym typeface="Lato"/>
            </a:endParaRPr>
          </a:p>
        </p:txBody>
      </p:sp>
      <p:sp>
        <p:nvSpPr>
          <p:cNvPr id="1466" name="Google Shape;1466;p76"/>
          <p:cNvSpPr txBox="1"/>
          <p:nvPr>
            <p:ph type="title"/>
          </p:nvPr>
        </p:nvSpPr>
        <p:spPr>
          <a:xfrm>
            <a:off x="311700" y="2135400"/>
            <a:ext cx="85206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t>Grazie per l’attenzione!</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UP</a:t>
            </a:r>
            <a:r>
              <a:rPr lang="en-GB"/>
              <a:t> -</a:t>
            </a:r>
            <a:r>
              <a:rPr lang="en-GB"/>
              <a:t> Unified Process (2)</a:t>
            </a:r>
            <a:endParaRPr/>
          </a:p>
        </p:txBody>
      </p:sp>
      <p:sp>
        <p:nvSpPr>
          <p:cNvPr id="177" name="Google Shape;177;p19"/>
          <p:cNvSpPr txBox="1"/>
          <p:nvPr>
            <p:ph idx="1" type="body"/>
          </p:nvPr>
        </p:nvSpPr>
        <p:spPr>
          <a:xfrm>
            <a:off x="311700" y="1152475"/>
            <a:ext cx="8520600" cy="33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Fasi di un progetto UP:</a:t>
            </a:r>
            <a:endParaRPr/>
          </a:p>
          <a:p>
            <a:pPr indent="0" lvl="0" marL="0" rtl="0" algn="l">
              <a:spcBef>
                <a:spcPts val="1200"/>
              </a:spcBef>
              <a:spcAft>
                <a:spcPts val="0"/>
              </a:spcAft>
              <a:buNone/>
            </a:pPr>
            <a:r>
              <a:rPr lang="en-GB"/>
              <a:t>● </a:t>
            </a:r>
            <a:r>
              <a:rPr b="1" lang="en-GB"/>
              <a:t>Ideazione</a:t>
            </a:r>
            <a:r>
              <a:rPr lang="en-GB"/>
              <a:t>: avvio del progetto (pianificazione) e scoperta del 20% dei requisiti</a:t>
            </a:r>
            <a:endParaRPr/>
          </a:p>
          <a:p>
            <a:pPr indent="-179999" lvl="0" marL="179999" rtl="0" algn="l">
              <a:spcBef>
                <a:spcPts val="1200"/>
              </a:spcBef>
              <a:spcAft>
                <a:spcPts val="0"/>
              </a:spcAft>
              <a:buNone/>
            </a:pPr>
            <a:r>
              <a:rPr lang="en-GB"/>
              <a:t>● </a:t>
            </a:r>
            <a:r>
              <a:rPr b="1" lang="en-GB"/>
              <a:t>Elaborazione</a:t>
            </a:r>
            <a:r>
              <a:rPr lang="en-GB"/>
              <a:t>: risoluzione dei rischi maggiori e identificazione della maggior parte  dei requisiti</a:t>
            </a:r>
            <a:endParaRPr/>
          </a:p>
          <a:p>
            <a:pPr indent="0" lvl="0" marL="0" rtl="0" algn="l">
              <a:spcBef>
                <a:spcPts val="1200"/>
              </a:spcBef>
              <a:spcAft>
                <a:spcPts val="0"/>
              </a:spcAft>
              <a:buNone/>
            </a:pPr>
            <a:r>
              <a:rPr lang="en-GB"/>
              <a:t>● </a:t>
            </a:r>
            <a:r>
              <a:rPr b="1" lang="en-GB"/>
              <a:t>Costruzione</a:t>
            </a:r>
            <a:r>
              <a:rPr lang="en-GB"/>
              <a:t>: implementazione iterativa</a:t>
            </a:r>
            <a:endParaRPr/>
          </a:p>
          <a:p>
            <a:pPr indent="0" lvl="0" marL="0" rtl="0" algn="l">
              <a:spcBef>
                <a:spcPts val="1200"/>
              </a:spcBef>
              <a:spcAft>
                <a:spcPts val="1200"/>
              </a:spcAft>
              <a:buNone/>
            </a:pPr>
            <a:r>
              <a:rPr lang="en-GB"/>
              <a:t>● </a:t>
            </a:r>
            <a:r>
              <a:rPr b="1" lang="en-GB"/>
              <a:t>Transizione</a:t>
            </a:r>
            <a:r>
              <a:rPr lang="en-GB"/>
              <a:t>: verifiche finali (test) e rilascio</a:t>
            </a:r>
            <a:endParaRPr/>
          </a:p>
        </p:txBody>
      </p:sp>
      <p:grpSp>
        <p:nvGrpSpPr>
          <p:cNvPr id="178" name="Google Shape;178;p19"/>
          <p:cNvGrpSpPr/>
          <p:nvPr/>
        </p:nvGrpSpPr>
        <p:grpSpPr>
          <a:xfrm>
            <a:off x="-281387" y="4681250"/>
            <a:ext cx="9706782" cy="323100"/>
            <a:chOff x="-281387" y="4681250"/>
            <a:chExt cx="9706782" cy="323100"/>
          </a:xfrm>
        </p:grpSpPr>
        <p:sp>
          <p:nvSpPr>
            <p:cNvPr id="179" name="Google Shape;179;p19"/>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186" name="Google Shape;186;p19"/>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187" name="Google Shape;187;p19"/>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188" name="Google Shape;188;p19"/>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189" name="Google Shape;189;p19"/>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190" name="Google Shape;190;p19"/>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191" name="Google Shape;191;p19"/>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 Paradigm</a:t>
            </a:r>
            <a:endParaRPr/>
          </a:p>
        </p:txBody>
      </p:sp>
      <p:sp>
        <p:nvSpPr>
          <p:cNvPr id="198" name="Google Shape;198;p20"/>
          <p:cNvSpPr txBox="1"/>
          <p:nvPr>
            <p:ph idx="1" type="body"/>
          </p:nvPr>
        </p:nvSpPr>
        <p:spPr>
          <a:xfrm>
            <a:off x="311700" y="1667900"/>
            <a:ext cx="4640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CASE Tool utilizzato per il progetto</a:t>
            </a:r>
            <a:endParaRPr/>
          </a:p>
          <a:p>
            <a:pPr indent="0" lvl="0" marL="0" rtl="0" algn="l">
              <a:lnSpc>
                <a:spcPct val="6000"/>
              </a:lnSpc>
              <a:spcBef>
                <a:spcPts val="1200"/>
              </a:spcBef>
              <a:spcAft>
                <a:spcPts val="0"/>
              </a:spcAft>
              <a:buNone/>
            </a:pPr>
            <a:r>
              <a:t/>
            </a:r>
            <a:endParaRPr/>
          </a:p>
          <a:p>
            <a:pPr indent="-342900" lvl="0" marL="457200" rtl="0" algn="l">
              <a:spcBef>
                <a:spcPts val="0"/>
              </a:spcBef>
              <a:spcAft>
                <a:spcPts val="0"/>
              </a:spcAft>
              <a:buSzPts val="1800"/>
              <a:buChar char="●"/>
            </a:pPr>
            <a:r>
              <a:rPr lang="en-GB"/>
              <a:t>Supporto per la modellazione UML</a:t>
            </a:r>
            <a:endParaRPr/>
          </a:p>
          <a:p>
            <a:pPr indent="0" lvl="0" marL="0" rtl="0" algn="l">
              <a:lnSpc>
                <a:spcPct val="6000"/>
              </a:lnSpc>
              <a:spcBef>
                <a:spcPts val="1200"/>
              </a:spcBef>
              <a:spcAft>
                <a:spcPts val="0"/>
              </a:spcAft>
              <a:buNone/>
            </a:pPr>
            <a:r>
              <a:t/>
            </a:r>
            <a:endParaRPr/>
          </a:p>
          <a:p>
            <a:pPr indent="-342900" lvl="0" marL="457200" rtl="0" algn="l">
              <a:spcBef>
                <a:spcPts val="0"/>
              </a:spcBef>
              <a:spcAft>
                <a:spcPts val="0"/>
              </a:spcAft>
              <a:buSzPts val="1800"/>
              <a:buChar char="●"/>
            </a:pPr>
            <a:r>
              <a:rPr lang="en-GB"/>
              <a:t>Utilizzato per analisi e progettazione</a:t>
            </a:r>
            <a:endParaRPr/>
          </a:p>
          <a:p>
            <a:pPr indent="0" lvl="0" marL="0" rtl="0" algn="l">
              <a:spcBef>
                <a:spcPts val="1200"/>
              </a:spcBef>
              <a:spcAft>
                <a:spcPts val="1200"/>
              </a:spcAft>
              <a:buNone/>
            </a:pPr>
            <a:r>
              <a:t/>
            </a:r>
            <a:endParaRPr/>
          </a:p>
        </p:txBody>
      </p:sp>
      <p:pic>
        <p:nvPicPr>
          <p:cNvPr id="199" name="Google Shape;199;p20"/>
          <p:cNvPicPr preferRelativeResize="0"/>
          <p:nvPr/>
        </p:nvPicPr>
        <p:blipFill>
          <a:blip r:embed="rId3">
            <a:alphaModFix/>
          </a:blip>
          <a:stretch>
            <a:fillRect/>
          </a:stretch>
        </p:blipFill>
        <p:spPr>
          <a:xfrm>
            <a:off x="5404360" y="506562"/>
            <a:ext cx="2836615" cy="955981"/>
          </a:xfrm>
          <a:prstGeom prst="rect">
            <a:avLst/>
          </a:prstGeom>
          <a:noFill/>
          <a:ln>
            <a:noFill/>
          </a:ln>
        </p:spPr>
      </p:pic>
      <p:pic>
        <p:nvPicPr>
          <p:cNvPr id="200" name="Google Shape;200;p20"/>
          <p:cNvPicPr preferRelativeResize="0"/>
          <p:nvPr/>
        </p:nvPicPr>
        <p:blipFill>
          <a:blip r:embed="rId4">
            <a:alphaModFix/>
          </a:blip>
          <a:stretch>
            <a:fillRect/>
          </a:stretch>
        </p:blipFill>
        <p:spPr>
          <a:xfrm>
            <a:off x="5404350" y="1426008"/>
            <a:ext cx="1798636" cy="3210930"/>
          </a:xfrm>
          <a:prstGeom prst="rect">
            <a:avLst/>
          </a:prstGeom>
          <a:noFill/>
          <a:ln>
            <a:noFill/>
          </a:ln>
        </p:spPr>
      </p:pic>
      <p:grpSp>
        <p:nvGrpSpPr>
          <p:cNvPr id="201" name="Google Shape;201;p20"/>
          <p:cNvGrpSpPr/>
          <p:nvPr/>
        </p:nvGrpSpPr>
        <p:grpSpPr>
          <a:xfrm>
            <a:off x="-281387" y="4681250"/>
            <a:ext cx="9706782" cy="323100"/>
            <a:chOff x="-281387" y="4681250"/>
            <a:chExt cx="9706782" cy="323100"/>
          </a:xfrm>
        </p:grpSpPr>
        <p:sp>
          <p:nvSpPr>
            <p:cNvPr id="202" name="Google Shape;202;p20"/>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281387"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209" name="Google Shape;209;p20"/>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210" name="Google Shape;210;p20"/>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211" name="Google Shape;211;p20"/>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212" name="Google Shape;212;p20"/>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213" name="Google Shape;213;p20"/>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214" name="Google Shape;214;p20"/>
            <p:cNvSpPr/>
            <p:nvPr/>
          </p:nvSpPr>
          <p:spPr>
            <a:xfrm>
              <a:off x="1105461"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L’Ideazione</a:t>
            </a:r>
            <a:endParaRPr/>
          </a:p>
        </p:txBody>
      </p:sp>
      <p:sp>
        <p:nvSpPr>
          <p:cNvPr id="221" name="Google Shape;221;p21"/>
          <p:cNvSpPr txBox="1"/>
          <p:nvPr>
            <p:ph idx="1" type="body"/>
          </p:nvPr>
        </p:nvSpPr>
        <p:spPr>
          <a:xfrm>
            <a:off x="311700" y="1152475"/>
            <a:ext cx="4158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Fase preliminare di studio</a:t>
            </a:r>
            <a:endParaRPr/>
          </a:p>
          <a:p>
            <a:pPr indent="-342900" lvl="0" marL="457200" rtl="0" algn="l">
              <a:spcBef>
                <a:spcPts val="0"/>
              </a:spcBef>
              <a:spcAft>
                <a:spcPts val="0"/>
              </a:spcAft>
              <a:buSzPts val="1800"/>
              <a:buChar char="●"/>
            </a:pPr>
            <a:r>
              <a:rPr lang="en-GB"/>
              <a:t>Analisi di 20% dei casi d’uso</a:t>
            </a:r>
            <a:endParaRPr/>
          </a:p>
          <a:p>
            <a:pPr indent="-342900" lvl="0" marL="457200" rtl="0" algn="l">
              <a:spcBef>
                <a:spcPts val="0"/>
              </a:spcBef>
              <a:spcAft>
                <a:spcPts val="0"/>
              </a:spcAft>
              <a:buSzPts val="1800"/>
              <a:buChar char="●"/>
            </a:pPr>
            <a:r>
              <a:rPr lang="en-GB"/>
              <a:t>Analisi dei requisiti non funzionali più critici</a:t>
            </a:r>
            <a:endParaRPr/>
          </a:p>
          <a:p>
            <a:pPr indent="-342900" lvl="0" marL="457200" rtl="0" algn="l">
              <a:spcBef>
                <a:spcPts val="0"/>
              </a:spcBef>
              <a:spcAft>
                <a:spcPts val="0"/>
              </a:spcAft>
              <a:buSzPts val="1800"/>
              <a:buChar char="●"/>
            </a:pPr>
            <a:r>
              <a:rPr lang="en-GB"/>
              <a:t>Studio economico</a:t>
            </a:r>
            <a:endParaRPr/>
          </a:p>
          <a:p>
            <a:pPr indent="-342900" lvl="0" marL="457200" rtl="0" algn="l">
              <a:spcBef>
                <a:spcPts val="0"/>
              </a:spcBef>
              <a:spcAft>
                <a:spcPts val="0"/>
              </a:spcAft>
              <a:buSzPts val="1800"/>
              <a:buChar char="●"/>
            </a:pPr>
            <a:r>
              <a:rPr lang="en-GB"/>
              <a:t>Preparazione dell’ambiente di sviluppo</a:t>
            </a:r>
            <a:endParaRPr/>
          </a:p>
          <a:p>
            <a:pPr indent="-342900" lvl="0" marL="457200" rtl="0" algn="l">
              <a:spcBef>
                <a:spcPts val="0"/>
              </a:spcBef>
              <a:spcAft>
                <a:spcPts val="0"/>
              </a:spcAft>
              <a:buSzPts val="1800"/>
              <a:buChar char="●"/>
            </a:pPr>
            <a:r>
              <a:rPr lang="en-GB"/>
              <a:t>Decidere se vale la pena continuare con la prossima fase, ovvero l’Elaborazione</a:t>
            </a:r>
            <a:endParaRPr/>
          </a:p>
        </p:txBody>
      </p:sp>
      <p:sp>
        <p:nvSpPr>
          <p:cNvPr id="222" name="Google Shape;222;p21"/>
          <p:cNvSpPr txBox="1"/>
          <p:nvPr>
            <p:ph idx="1" type="body"/>
          </p:nvPr>
        </p:nvSpPr>
        <p:spPr>
          <a:xfrm>
            <a:off x="4723425" y="906925"/>
            <a:ext cx="4158300" cy="34164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SzPts val="935"/>
              <a:buNone/>
            </a:pPr>
            <a:r>
              <a:rPr lang="en-GB" sz="1829" u="sng"/>
              <a:t>Nel nostro caso:</a:t>
            </a:r>
            <a:endParaRPr sz="1829" u="sng"/>
          </a:p>
          <a:p>
            <a:pPr indent="0" lvl="0" marL="457200" rtl="0" algn="l">
              <a:lnSpc>
                <a:spcPct val="95000"/>
              </a:lnSpc>
              <a:spcBef>
                <a:spcPts val="1200"/>
              </a:spcBef>
              <a:spcAft>
                <a:spcPts val="0"/>
              </a:spcAft>
              <a:buSzPts val="935"/>
              <a:buNone/>
            </a:pPr>
            <a:r>
              <a:rPr lang="en-GB" sz="1829"/>
              <a:t>Abbiamo scritto i casi d’uso formato breve.</a:t>
            </a:r>
            <a:endParaRPr sz="1829"/>
          </a:p>
          <a:p>
            <a:pPr indent="0" lvl="0" marL="0" rtl="0" algn="l">
              <a:lnSpc>
                <a:spcPct val="95000"/>
              </a:lnSpc>
              <a:spcBef>
                <a:spcPts val="1200"/>
              </a:spcBef>
              <a:spcAft>
                <a:spcPts val="0"/>
              </a:spcAft>
              <a:buSzPts val="935"/>
              <a:buNone/>
            </a:pPr>
            <a:r>
              <a:t/>
            </a:r>
            <a:endParaRPr sz="1829"/>
          </a:p>
          <a:p>
            <a:pPr indent="0" lvl="0" marL="457200" rtl="0" algn="l">
              <a:lnSpc>
                <a:spcPct val="95000"/>
              </a:lnSpc>
              <a:spcBef>
                <a:spcPts val="1200"/>
              </a:spcBef>
              <a:spcAft>
                <a:spcPts val="0"/>
              </a:spcAft>
              <a:buSzPts val="935"/>
              <a:buNone/>
            </a:pPr>
            <a:r>
              <a:rPr lang="en-GB" sz="1829"/>
              <a:t>Abbiamo creato i documenti:</a:t>
            </a:r>
            <a:endParaRPr sz="1829"/>
          </a:p>
          <a:p>
            <a:pPr indent="-344805" lvl="0" marL="457200" rtl="0" algn="l">
              <a:lnSpc>
                <a:spcPct val="95000"/>
              </a:lnSpc>
              <a:spcBef>
                <a:spcPts val="1200"/>
              </a:spcBef>
              <a:spcAft>
                <a:spcPts val="0"/>
              </a:spcAft>
              <a:buSzPts val="1830"/>
              <a:buChar char="●"/>
            </a:pPr>
            <a:r>
              <a:rPr lang="en-GB" sz="1829"/>
              <a:t>Documento di Visione</a:t>
            </a:r>
            <a:endParaRPr sz="1829"/>
          </a:p>
          <a:p>
            <a:pPr indent="-344805" lvl="0" marL="457200" rtl="0" algn="l">
              <a:lnSpc>
                <a:spcPct val="95000"/>
              </a:lnSpc>
              <a:spcBef>
                <a:spcPts val="0"/>
              </a:spcBef>
              <a:spcAft>
                <a:spcPts val="0"/>
              </a:spcAft>
              <a:buSzPts val="1830"/>
              <a:buChar char="●"/>
            </a:pPr>
            <a:r>
              <a:rPr lang="en-GB" sz="1829"/>
              <a:t>Regole di business</a:t>
            </a:r>
            <a:endParaRPr sz="1829"/>
          </a:p>
          <a:p>
            <a:pPr indent="-344805" lvl="0" marL="457200" rtl="0" algn="l">
              <a:lnSpc>
                <a:spcPct val="95000"/>
              </a:lnSpc>
              <a:spcBef>
                <a:spcPts val="0"/>
              </a:spcBef>
              <a:spcAft>
                <a:spcPts val="0"/>
              </a:spcAft>
              <a:buSzPts val="1830"/>
              <a:buChar char="●"/>
            </a:pPr>
            <a:r>
              <a:rPr lang="en-GB" sz="1829"/>
              <a:t>Glossario</a:t>
            </a:r>
            <a:endParaRPr sz="1829"/>
          </a:p>
          <a:p>
            <a:pPr indent="-344805" lvl="0" marL="457200" rtl="0" algn="l">
              <a:lnSpc>
                <a:spcPct val="95000"/>
              </a:lnSpc>
              <a:spcBef>
                <a:spcPts val="0"/>
              </a:spcBef>
              <a:spcAft>
                <a:spcPts val="0"/>
              </a:spcAft>
              <a:buSzPts val="1830"/>
              <a:buChar char="●"/>
            </a:pPr>
            <a:r>
              <a:rPr lang="en-GB" sz="1829"/>
              <a:t>Specifiche Supplementari</a:t>
            </a:r>
            <a:endParaRPr sz="1829"/>
          </a:p>
          <a:p>
            <a:pPr indent="0" lvl="0" marL="0" rtl="0" algn="l">
              <a:lnSpc>
                <a:spcPct val="95000"/>
              </a:lnSpc>
              <a:spcBef>
                <a:spcPts val="1200"/>
              </a:spcBef>
              <a:spcAft>
                <a:spcPts val="1200"/>
              </a:spcAft>
              <a:buSzPts val="935"/>
              <a:buNone/>
            </a:pPr>
            <a:r>
              <a:t/>
            </a:r>
            <a:endParaRPr sz="1829"/>
          </a:p>
        </p:txBody>
      </p:sp>
      <p:grpSp>
        <p:nvGrpSpPr>
          <p:cNvPr id="223" name="Google Shape;223;p21"/>
          <p:cNvGrpSpPr/>
          <p:nvPr/>
        </p:nvGrpSpPr>
        <p:grpSpPr>
          <a:xfrm>
            <a:off x="-281387" y="4681250"/>
            <a:ext cx="9706782" cy="323100"/>
            <a:chOff x="-281387" y="4681250"/>
            <a:chExt cx="9706782" cy="323100"/>
          </a:xfrm>
        </p:grpSpPr>
        <p:sp>
          <p:nvSpPr>
            <p:cNvPr id="224" name="Google Shape;224;p21"/>
            <p:cNvSpPr/>
            <p:nvPr/>
          </p:nvSpPr>
          <p:spPr>
            <a:xfrm>
              <a:off x="2492100"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8786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5265292"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6651894"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8038495"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81387" y="4720850"/>
              <a:ext cx="1386900" cy="2439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nvSpPr>
          <p:spPr>
            <a:xfrm>
              <a:off x="2649350"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Analisi</a:t>
              </a:r>
              <a:endParaRPr sz="900">
                <a:latin typeface="Lato"/>
                <a:ea typeface="Lato"/>
                <a:cs typeface="Lato"/>
                <a:sym typeface="Lato"/>
              </a:endParaRPr>
            </a:p>
          </p:txBody>
        </p:sp>
        <p:sp>
          <p:nvSpPr>
            <p:cNvPr id="231" name="Google Shape;231;p21"/>
            <p:cNvSpPr txBox="1"/>
            <p:nvPr/>
          </p:nvSpPr>
          <p:spPr>
            <a:xfrm>
              <a:off x="-1423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Panoramica</a:t>
              </a:r>
              <a:endParaRPr sz="900">
                <a:latin typeface="Lato"/>
                <a:ea typeface="Lato"/>
                <a:cs typeface="Lato"/>
                <a:sym typeface="Lato"/>
              </a:endParaRPr>
            </a:p>
          </p:txBody>
        </p:sp>
        <p:sp>
          <p:nvSpPr>
            <p:cNvPr id="232" name="Google Shape;232;p21"/>
            <p:cNvSpPr txBox="1"/>
            <p:nvPr/>
          </p:nvSpPr>
          <p:spPr>
            <a:xfrm>
              <a:off x="3957325"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1 Design</a:t>
              </a:r>
              <a:endParaRPr sz="900">
                <a:latin typeface="Lato"/>
                <a:ea typeface="Lato"/>
                <a:cs typeface="Lato"/>
                <a:sym typeface="Lato"/>
              </a:endParaRPr>
            </a:p>
          </p:txBody>
        </p:sp>
        <p:sp>
          <p:nvSpPr>
            <p:cNvPr id="233" name="Google Shape;233;p21"/>
            <p:cNvSpPr txBox="1"/>
            <p:nvPr/>
          </p:nvSpPr>
          <p:spPr>
            <a:xfrm>
              <a:off x="5386500" y="4681250"/>
              <a:ext cx="123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Analisi</a:t>
              </a:r>
              <a:endParaRPr sz="900">
                <a:latin typeface="Lato"/>
                <a:ea typeface="Lato"/>
                <a:cs typeface="Lato"/>
                <a:sym typeface="Lato"/>
              </a:endParaRPr>
            </a:p>
          </p:txBody>
        </p:sp>
        <p:sp>
          <p:nvSpPr>
            <p:cNvPr id="234" name="Google Shape;234;p21"/>
            <p:cNvSpPr txBox="1"/>
            <p:nvPr/>
          </p:nvSpPr>
          <p:spPr>
            <a:xfrm>
              <a:off x="6775899" y="4681250"/>
              <a:ext cx="11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Iterazione 2 Design</a:t>
              </a:r>
              <a:endParaRPr sz="900">
                <a:latin typeface="Lato"/>
                <a:ea typeface="Lato"/>
                <a:cs typeface="Lato"/>
                <a:sym typeface="Lato"/>
              </a:endParaRPr>
            </a:p>
          </p:txBody>
        </p:sp>
        <p:sp>
          <p:nvSpPr>
            <p:cNvPr id="235" name="Google Shape;235;p21"/>
            <p:cNvSpPr txBox="1"/>
            <p:nvPr/>
          </p:nvSpPr>
          <p:spPr>
            <a:xfrm>
              <a:off x="815790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Conclusione</a:t>
              </a:r>
              <a:endParaRPr sz="900">
                <a:latin typeface="Lato"/>
                <a:ea typeface="Lato"/>
                <a:cs typeface="Lato"/>
                <a:sym typeface="Lato"/>
              </a:endParaRPr>
            </a:p>
          </p:txBody>
        </p:sp>
        <p:sp>
          <p:nvSpPr>
            <p:cNvPr id="236" name="Google Shape;236;p21"/>
            <p:cNvSpPr/>
            <p:nvPr/>
          </p:nvSpPr>
          <p:spPr>
            <a:xfrm>
              <a:off x="1105461" y="4720850"/>
              <a:ext cx="1386900" cy="2439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txBox="1"/>
            <p:nvPr/>
          </p:nvSpPr>
          <p:spPr>
            <a:xfrm>
              <a:off x="1295250" y="4681250"/>
              <a:ext cx="98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Lato"/>
                  <a:ea typeface="Lato"/>
                  <a:cs typeface="Lato"/>
                  <a:sym typeface="Lato"/>
                </a:rPr>
                <a:t>Ideazione</a:t>
              </a:r>
              <a:endParaRPr sz="900">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